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42" r:id="rId2"/>
    <p:sldId id="881" r:id="rId3"/>
    <p:sldId id="883" r:id="rId4"/>
    <p:sldId id="882" r:id="rId5"/>
    <p:sldId id="886" r:id="rId6"/>
    <p:sldId id="887" r:id="rId7"/>
    <p:sldId id="913" r:id="rId8"/>
    <p:sldId id="914" r:id="rId9"/>
    <p:sldId id="866" r:id="rId10"/>
    <p:sldId id="868" r:id="rId11"/>
    <p:sldId id="869" r:id="rId12"/>
    <p:sldId id="872" r:id="rId13"/>
    <p:sldId id="884" r:id="rId14"/>
    <p:sldId id="871" r:id="rId15"/>
    <p:sldId id="873" r:id="rId16"/>
    <p:sldId id="874" r:id="rId17"/>
    <p:sldId id="875" r:id="rId18"/>
    <p:sldId id="877" r:id="rId19"/>
    <p:sldId id="876" r:id="rId20"/>
    <p:sldId id="878" r:id="rId21"/>
    <p:sldId id="879" r:id="rId22"/>
    <p:sldId id="880" r:id="rId23"/>
    <p:sldId id="889" r:id="rId24"/>
    <p:sldId id="896" r:id="rId25"/>
    <p:sldId id="893" r:id="rId26"/>
    <p:sldId id="894" r:id="rId27"/>
    <p:sldId id="892" r:id="rId28"/>
    <p:sldId id="891" r:id="rId29"/>
    <p:sldId id="915" r:id="rId30"/>
    <p:sldId id="899" r:id="rId31"/>
    <p:sldId id="895" r:id="rId32"/>
    <p:sldId id="897" r:id="rId33"/>
    <p:sldId id="898" r:id="rId34"/>
    <p:sldId id="902" r:id="rId35"/>
    <p:sldId id="916" r:id="rId36"/>
    <p:sldId id="917" r:id="rId37"/>
    <p:sldId id="918" r:id="rId38"/>
    <p:sldId id="911" r:id="rId39"/>
    <p:sldId id="919" r:id="rId40"/>
    <p:sldId id="922" r:id="rId41"/>
    <p:sldId id="923" r:id="rId42"/>
    <p:sldId id="925" r:id="rId43"/>
    <p:sldId id="924" r:id="rId44"/>
    <p:sldId id="926" r:id="rId45"/>
    <p:sldId id="921" r:id="rId46"/>
    <p:sldId id="929" r:id="rId47"/>
    <p:sldId id="930" r:id="rId48"/>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AE75DFC-8657-4A5C-9571-607366F0D169}">
          <p14:sldIdLst>
            <p14:sldId id="342"/>
            <p14:sldId id="881"/>
            <p14:sldId id="883"/>
            <p14:sldId id="882"/>
            <p14:sldId id="886"/>
            <p14:sldId id="887"/>
            <p14:sldId id="913"/>
            <p14:sldId id="914"/>
          </p14:sldIdLst>
        </p14:section>
        <p14:section name="Abschnitt ohne Titel" id="{DCCA0CCD-5A02-4C01-B172-4E12C6639B5F}">
          <p14:sldIdLst>
            <p14:sldId id="866"/>
            <p14:sldId id="868"/>
            <p14:sldId id="869"/>
            <p14:sldId id="872"/>
            <p14:sldId id="884"/>
            <p14:sldId id="871"/>
            <p14:sldId id="873"/>
            <p14:sldId id="874"/>
            <p14:sldId id="875"/>
            <p14:sldId id="877"/>
            <p14:sldId id="876"/>
            <p14:sldId id="878"/>
            <p14:sldId id="879"/>
            <p14:sldId id="880"/>
            <p14:sldId id="889"/>
            <p14:sldId id="896"/>
            <p14:sldId id="893"/>
            <p14:sldId id="894"/>
            <p14:sldId id="892"/>
            <p14:sldId id="891"/>
            <p14:sldId id="915"/>
            <p14:sldId id="899"/>
            <p14:sldId id="895"/>
            <p14:sldId id="897"/>
            <p14:sldId id="898"/>
            <p14:sldId id="902"/>
            <p14:sldId id="916"/>
            <p14:sldId id="917"/>
            <p14:sldId id="918"/>
            <p14:sldId id="911"/>
            <p14:sldId id="919"/>
            <p14:sldId id="922"/>
            <p14:sldId id="923"/>
            <p14:sldId id="925"/>
            <p14:sldId id="924"/>
            <p14:sldId id="926"/>
            <p14:sldId id="921"/>
            <p14:sldId id="929"/>
            <p14:sldId id="9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oern Fiedler" initials="BF" lastIdx="1" clrIdx="0">
    <p:extLst>
      <p:ext uri="{19B8F6BF-5375-455C-9EA6-DF929625EA0E}">
        <p15:presenceInfo xmlns:p15="http://schemas.microsoft.com/office/powerpoint/2012/main" userId="Bjoern Fie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D755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65" autoAdjust="0"/>
    <p:restoredTop sz="90435" autoAdjust="0"/>
  </p:normalViewPr>
  <p:slideViewPr>
    <p:cSldViewPr>
      <p:cViewPr varScale="1">
        <p:scale>
          <a:sx n="88" d="100"/>
          <a:sy n="88" d="100"/>
        </p:scale>
        <p:origin x="960" y="192"/>
      </p:cViewPr>
      <p:guideLst>
        <p:guide orient="horz" pos="2160"/>
        <p:guide pos="2880"/>
      </p:guideLst>
    </p:cSldViewPr>
  </p:slideViewPr>
  <p:outlineViewPr>
    <p:cViewPr>
      <p:scale>
        <a:sx n="33" d="100"/>
        <a:sy n="33" d="100"/>
      </p:scale>
      <p:origin x="0" y="-2995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66A016C0-F6E8-4766-9167-36DC0E4A1B8D}" type="datetimeFigureOut">
              <a:rPr lang="de-DE" smtClean="0"/>
              <a:t>11.09.19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2CF7B375-E770-4DE3-B188-81976B879165}" type="slidenum">
              <a:rPr lang="de-DE" smtClean="0"/>
              <a:t>‹Nr.›</a:t>
            </a:fld>
            <a:endParaRPr lang="de-DE"/>
          </a:p>
        </p:txBody>
      </p:sp>
    </p:spTree>
    <p:extLst>
      <p:ext uri="{BB962C8B-B14F-4D97-AF65-F5344CB8AC3E}">
        <p14:creationId xmlns:p14="http://schemas.microsoft.com/office/powerpoint/2010/main" val="38184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F7B375-E770-4DE3-B188-81976B879165}" type="slidenum">
              <a:rPr lang="de-DE" smtClean="0"/>
              <a:t>1</a:t>
            </a:fld>
            <a:endParaRPr lang="de-DE" dirty="0"/>
          </a:p>
        </p:txBody>
      </p:sp>
    </p:spTree>
    <p:extLst>
      <p:ext uri="{BB962C8B-B14F-4D97-AF65-F5344CB8AC3E}">
        <p14:creationId xmlns:p14="http://schemas.microsoft.com/office/powerpoint/2010/main" val="87650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hteck 8"/>
          <p:cNvSpPr/>
          <p:nvPr userDrawn="1"/>
        </p:nvSpPr>
        <p:spPr>
          <a:xfrm>
            <a:off x="0" y="0"/>
            <a:ext cx="9144000" cy="98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268760"/>
            <a:ext cx="9144000" cy="5589240"/>
          </a:xfrm>
          <a:prstGeom prst="rect">
            <a:avLst/>
          </a:prstGeom>
          <a:solidFill>
            <a:srgbClr val="8D7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467544" y="2708920"/>
            <a:ext cx="7990656" cy="938535"/>
          </a:xfrm>
        </p:spPr>
        <p:txBody>
          <a:bodyPr lIns="0" tIns="0" rIns="0" bIns="0" anchor="t" anchorCtr="0">
            <a:noAutofit/>
          </a:bodyPr>
          <a:lstStyle>
            <a:lvl1pPr algn="l">
              <a:defRPr sz="2400" b="1">
                <a:solidFill>
                  <a:schemeClr val="bg1">
                    <a:lumMod val="95000"/>
                  </a:schemeClr>
                </a:solidFill>
              </a:defRPr>
            </a:lvl1pPr>
          </a:lstStyle>
          <a:p>
            <a:r>
              <a:rPr lang="de-DE" dirty="0"/>
              <a:t>Titelmasterformat durch Klicken bearbeiten</a:t>
            </a:r>
          </a:p>
        </p:txBody>
      </p:sp>
      <p:sp>
        <p:nvSpPr>
          <p:cNvPr id="3" name="Untertitel 2"/>
          <p:cNvSpPr>
            <a:spLocks noGrp="1"/>
          </p:cNvSpPr>
          <p:nvPr>
            <p:ph type="subTitle" idx="1"/>
          </p:nvPr>
        </p:nvSpPr>
        <p:spPr>
          <a:xfrm>
            <a:off x="467544" y="3886200"/>
            <a:ext cx="7992888" cy="1752600"/>
          </a:xfrm>
        </p:spPr>
        <p:txBody>
          <a:bodyPr lIns="0" tIns="0" rIns="0" b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1026" name="Picture 2" descr="G:\Projekte\2015\Fiedler Cryns-Moll Juengel\02 Projektdateien\Corporate Design\logo\fcmj-logo-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370875"/>
            <a:ext cx="3205605" cy="563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Projekte\2015\Fiedler Cryns-Moll Juengel\02 Projektdateien\Corporate Design\logo\fcmj-logo-leistunge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312" y="319661"/>
            <a:ext cx="1254795" cy="66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1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n Inhal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3008" y="908720"/>
            <a:ext cx="8223448" cy="5184576"/>
          </a:xfrm>
        </p:spPr>
        <p:txBody>
          <a:bodyPr>
            <a:noAutofit/>
          </a:bodyPr>
          <a:lstStyle>
            <a:lvl1pPr>
              <a:defRPr sz="16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5472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title"/>
          </p:nvPr>
        </p:nvSpPr>
        <p:spPr>
          <a:xfrm>
            <a:off x="457200" y="836712"/>
            <a:ext cx="8229600" cy="576064"/>
          </a:xfrm>
        </p:spPr>
        <p:txBody>
          <a:bodyPr anchor="t" anchorCtr="0">
            <a:noAutofit/>
          </a:bodyPr>
          <a:lstStyle>
            <a:lvl1pPr algn="l">
              <a:defRPr sz="2800" b="1"/>
            </a:lvl1pPr>
          </a:lstStyle>
          <a:p>
            <a:r>
              <a:rPr lang="de-DE" dirty="0"/>
              <a:t>Titelmasterformat durch Klicken bearbeiten</a:t>
            </a:r>
          </a:p>
        </p:txBody>
      </p:sp>
      <p:sp>
        <p:nvSpPr>
          <p:cNvPr id="8" name="Inhaltsplatzhalter 2"/>
          <p:cNvSpPr>
            <a:spLocks noGrp="1"/>
          </p:cNvSpPr>
          <p:nvPr>
            <p:ph sz="half" idx="1"/>
          </p:nvPr>
        </p:nvSpPr>
        <p:spPr>
          <a:xfrm>
            <a:off x="453008" y="1700808"/>
            <a:ext cx="8223448" cy="4392488"/>
          </a:xfrm>
        </p:spPr>
        <p:txBody>
          <a:bodyPr>
            <a:noAutofit/>
          </a:bodyPr>
          <a:lstStyle>
            <a:lvl1pPr>
              <a:defRPr sz="1600">
                <a:solidFill>
                  <a:schemeClr val="tx1">
                    <a:lumMod val="85000"/>
                    <a:lumOff val="15000"/>
                  </a:schemeClr>
                </a:solidFill>
              </a:defRPr>
            </a:lvl1pPr>
            <a:lvl2pPr>
              <a:defRPr sz="16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1011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8328574" y="6453583"/>
            <a:ext cx="360040" cy="28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2" name="Titelplatzhalter 1"/>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2564904"/>
            <a:ext cx="8229600" cy="280831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userDrawn="1"/>
        </p:nvSpPr>
        <p:spPr>
          <a:xfrm>
            <a:off x="7896526" y="6453336"/>
            <a:ext cx="432048" cy="288000"/>
          </a:xfrm>
          <a:prstGeom prst="rect">
            <a:avLst/>
          </a:prstGeom>
          <a:solidFill>
            <a:srgbClr val="8D7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userDrawn="1"/>
        </p:nvSpPr>
        <p:spPr>
          <a:xfrm>
            <a:off x="7988864" y="6511156"/>
            <a:ext cx="267702" cy="169277"/>
          </a:xfrm>
          <a:prstGeom prst="rect">
            <a:avLst/>
          </a:prstGeom>
          <a:noFill/>
        </p:spPr>
        <p:txBody>
          <a:bodyPr wrap="none" lIns="0" tIns="0" rIns="0" bIns="0" rtlCol="0">
            <a:spAutoFit/>
          </a:bodyPr>
          <a:lstStyle/>
          <a:p>
            <a:r>
              <a:rPr lang="de-DE" sz="1100" b="0" i="1" dirty="0">
                <a:solidFill>
                  <a:schemeClr val="bg1"/>
                </a:solidFill>
              </a:rPr>
              <a:t>Folie</a:t>
            </a:r>
          </a:p>
        </p:txBody>
      </p:sp>
      <p:sp>
        <p:nvSpPr>
          <p:cNvPr id="11" name="Rechteck 10"/>
          <p:cNvSpPr/>
          <p:nvPr userDrawn="1"/>
        </p:nvSpPr>
        <p:spPr>
          <a:xfrm>
            <a:off x="0" y="6316261"/>
            <a:ext cx="9144000" cy="28800"/>
          </a:xfrm>
          <a:prstGeom prst="rect">
            <a:avLst/>
          </a:prstGeom>
          <a:solidFill>
            <a:srgbClr val="8D7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539552" y="6518850"/>
            <a:ext cx="1040349" cy="153888"/>
          </a:xfrm>
          <a:prstGeom prst="rect">
            <a:avLst/>
          </a:prstGeom>
          <a:noFill/>
        </p:spPr>
        <p:txBody>
          <a:bodyPr wrap="none" lIns="0" tIns="0" rIns="0" bIns="0" rtlCol="0">
            <a:spAutoFit/>
          </a:bodyPr>
          <a:lstStyle/>
          <a:p>
            <a:r>
              <a:rPr lang="de-DE" sz="1000" b="1" dirty="0">
                <a:solidFill>
                  <a:srgbClr val="8D755A"/>
                </a:solidFill>
              </a:rPr>
              <a:t>www.fcmj-law.com</a:t>
            </a:r>
          </a:p>
        </p:txBody>
      </p:sp>
      <p:pic>
        <p:nvPicPr>
          <p:cNvPr id="13" name="Picture 2" descr="G:\Projekte\2015\Fiedler Cryns-Moll Juengel\02 Projektdateien\Corporate Design\logo\fcmj-logo-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04248" y="147585"/>
            <a:ext cx="1884366" cy="331296"/>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userDrawn="1"/>
        </p:nvSpPr>
        <p:spPr>
          <a:xfrm>
            <a:off x="0" y="625879"/>
            <a:ext cx="9144000" cy="18000"/>
          </a:xfrm>
          <a:prstGeom prst="rect">
            <a:avLst/>
          </a:prstGeom>
          <a:solidFill>
            <a:srgbClr val="8D7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userDrawn="1"/>
        </p:nvSpPr>
        <p:spPr>
          <a:xfrm>
            <a:off x="8256566" y="6453336"/>
            <a:ext cx="474104" cy="276999"/>
          </a:xfrm>
          <a:prstGeom prst="rect">
            <a:avLst/>
          </a:prstGeom>
          <a:noFill/>
        </p:spPr>
        <p:txBody>
          <a:bodyPr wrap="none" rtlCol="0">
            <a:spAutoFit/>
          </a:bodyPr>
          <a:lstStyle/>
          <a:p>
            <a:pPr algn="r"/>
            <a:fld id="{4542324A-DBE1-4579-921C-A4262A514B7A}" type="slidenum">
              <a:rPr lang="de-DE" sz="1200" b="1" smtClean="0">
                <a:solidFill>
                  <a:schemeClr val="bg1"/>
                </a:solidFill>
              </a:rPr>
              <a:pPr algn="r"/>
              <a:t>‹Nr.›</a:t>
            </a:fld>
            <a:endParaRPr lang="de-DE" sz="1200" b="1" dirty="0">
              <a:solidFill>
                <a:schemeClr val="bg1"/>
              </a:solidFill>
            </a:endParaRPr>
          </a:p>
        </p:txBody>
      </p:sp>
    </p:spTree>
    <p:extLst>
      <p:ext uri="{BB962C8B-B14F-4D97-AF65-F5344CB8AC3E}">
        <p14:creationId xmlns:p14="http://schemas.microsoft.com/office/powerpoint/2010/main" val="32033689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Lst>
  <p:hf hdr="0" ftr="0" dt="0"/>
  <p:txStyles>
    <p:titleStyle>
      <a:lvl1pPr algn="ctr" defTabSz="914400" rtl="0" eaLnBrk="1" latinLnBrk="0" hangingPunct="1">
        <a:spcBef>
          <a:spcPct val="0"/>
        </a:spcBef>
        <a:buNone/>
        <a:defRPr sz="4400" kern="1200">
          <a:solidFill>
            <a:srgbClr val="8D755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2EF094F-D794-42DD-B1D6-3C22CC98F300}"/>
              </a:ext>
            </a:extLst>
          </p:cNvPr>
          <p:cNvSpPr>
            <a:spLocks noGrp="1"/>
          </p:cNvSpPr>
          <p:nvPr>
            <p:ph type="subTitle" idx="1"/>
          </p:nvPr>
        </p:nvSpPr>
        <p:spPr>
          <a:xfrm>
            <a:off x="575556" y="2132856"/>
            <a:ext cx="7992888" cy="3672408"/>
          </a:xfrm>
        </p:spPr>
        <p:txBody>
          <a:bodyPr/>
          <a:lstStyle/>
          <a:p>
            <a:pPr algn="ctr"/>
            <a:r>
              <a:rPr lang="de-DE" sz="2400" dirty="0">
                <a:latin typeface="Arial" panose="020B0604020202020204" pitchFamily="34" charset="0"/>
                <a:cs typeface="Arial" panose="020B0604020202020204" pitchFamily="34" charset="0"/>
              </a:rPr>
              <a:t>ARIAS Jahrestagung</a:t>
            </a:r>
          </a:p>
          <a:p>
            <a:pPr algn="ctr"/>
            <a:endParaRPr lang="de-DE" sz="2400" dirty="0">
              <a:latin typeface="Arial" panose="020B0604020202020204" pitchFamily="34" charset="0"/>
              <a:cs typeface="Arial" panose="020B0604020202020204" pitchFamily="34" charset="0"/>
            </a:endParaRPr>
          </a:p>
          <a:p>
            <a:pPr algn="ctr"/>
            <a:r>
              <a:rPr lang="de-DE" sz="2400" dirty="0">
                <a:latin typeface="Arial" panose="020B0604020202020204" pitchFamily="34" charset="0"/>
                <a:cs typeface="Arial" panose="020B0604020202020204" pitchFamily="34" charset="0"/>
              </a:rPr>
              <a:t>Musterfeststellungsklage und Organhaftung</a:t>
            </a:r>
          </a:p>
          <a:p>
            <a:pPr algn="ctr"/>
            <a:endParaRPr lang="de-DE" sz="2400" dirty="0">
              <a:latin typeface="Arial" panose="020B0604020202020204" pitchFamily="34" charset="0"/>
              <a:cs typeface="Arial" panose="020B0604020202020204" pitchFamily="34" charset="0"/>
            </a:endParaRPr>
          </a:p>
          <a:p>
            <a:pPr algn="ctr"/>
            <a:r>
              <a:rPr lang="de-DE" sz="2400" dirty="0">
                <a:latin typeface="Arial" panose="020B0604020202020204" pitchFamily="34" charset="0"/>
                <a:cs typeface="Arial" panose="020B0604020202020204" pitchFamily="34" charset="0"/>
              </a:rPr>
              <a:t>11.09.2019</a:t>
            </a:r>
          </a:p>
          <a:p>
            <a:pPr algn="ctr"/>
            <a:endParaRPr lang="de-DE" sz="2400" dirty="0">
              <a:latin typeface="Arial" panose="020B0604020202020204" pitchFamily="34" charset="0"/>
              <a:cs typeface="Arial" panose="020B0604020202020204" pitchFamily="34" charset="0"/>
            </a:endParaRPr>
          </a:p>
          <a:p>
            <a:pPr algn="ctr"/>
            <a:r>
              <a:rPr lang="de-DE" sz="2400" dirty="0">
                <a:latin typeface="Arial" panose="020B0604020202020204" pitchFamily="34" charset="0"/>
                <a:cs typeface="Arial" panose="020B0604020202020204" pitchFamily="34" charset="0"/>
              </a:rPr>
              <a:t>Björn Fiedler</a:t>
            </a:r>
          </a:p>
          <a:p>
            <a:pPr algn="ct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75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F5FF17E-7096-4DC6-ACE2-DACF2B0BD319}"/>
              </a:ext>
            </a:extLst>
          </p:cNvPr>
          <p:cNvSpPr txBox="1"/>
          <p:nvPr/>
        </p:nvSpPr>
        <p:spPr>
          <a:xfrm>
            <a:off x="1007604" y="2564904"/>
            <a:ext cx="7128792" cy="1477328"/>
          </a:xfrm>
          <a:prstGeom prst="rect">
            <a:avLst/>
          </a:prstGeom>
          <a:noFill/>
        </p:spPr>
        <p:txBody>
          <a:bodyPr wrap="square" rtlCol="0">
            <a:spAutoFit/>
          </a:bodyPr>
          <a:lstStyle/>
          <a:p>
            <a:pPr algn="ctr"/>
            <a:r>
              <a:rPr lang="de-DE" b="1" u="sng" dirty="0">
                <a:latin typeface="Arial" panose="020B0604020202020204" pitchFamily="34" charset="0"/>
                <a:cs typeface="Arial" panose="020B0604020202020204" pitchFamily="34" charset="0"/>
              </a:rPr>
              <a:t>Qualifizierte Einrichtung</a:t>
            </a:r>
          </a:p>
          <a:p>
            <a:endParaRPr lang="de-DE" dirty="0">
              <a:latin typeface="Arial" panose="020B0604020202020204" pitchFamily="34" charset="0"/>
              <a:cs typeface="Arial" panose="020B0604020202020204" pitchFamily="34" charset="0"/>
            </a:endParaRPr>
          </a:p>
          <a:p>
            <a:pPr algn="ctr"/>
            <a:r>
              <a:rPr lang="de-DE" dirty="0">
                <a:latin typeface="Arial" panose="020B0604020202020204" pitchFamily="34" charset="0"/>
                <a:cs typeface="Arial" panose="020B0604020202020204" pitchFamily="34" charset="0"/>
              </a:rPr>
              <a:t>Sinn und Zweck der Regelung?</a:t>
            </a:r>
          </a:p>
          <a:p>
            <a:pPr algn="ctr"/>
            <a:endParaRPr lang="de-DE" dirty="0">
              <a:latin typeface="Arial" panose="020B0604020202020204" pitchFamily="34" charset="0"/>
              <a:cs typeface="Arial" panose="020B0604020202020204" pitchFamily="34" charset="0"/>
            </a:endParaRPr>
          </a:p>
          <a:p>
            <a:pPr algn="ctr"/>
            <a:r>
              <a:rPr lang="de-DE" dirty="0">
                <a:latin typeface="Arial" panose="020B0604020202020204" pitchFamily="34" charset="0"/>
                <a:cs typeface="Arial" panose="020B0604020202020204" pitchFamily="34" charset="0"/>
              </a:rPr>
              <a:t>Dogmatische Einordung?</a:t>
            </a:r>
          </a:p>
        </p:txBody>
      </p:sp>
    </p:spTree>
    <p:extLst>
      <p:ext uri="{BB962C8B-B14F-4D97-AF65-F5344CB8AC3E}">
        <p14:creationId xmlns:p14="http://schemas.microsoft.com/office/powerpoint/2010/main" val="172804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98D6CED-28FD-4AC1-A7D8-72B535E03A0A}"/>
              </a:ext>
            </a:extLst>
          </p:cNvPr>
          <p:cNvSpPr txBox="1"/>
          <p:nvPr/>
        </p:nvSpPr>
        <p:spPr>
          <a:xfrm>
            <a:off x="611560" y="908720"/>
            <a:ext cx="7920880" cy="4801314"/>
          </a:xfrm>
          <a:prstGeom prst="rect">
            <a:avLst/>
          </a:prstGeom>
          <a:noFill/>
        </p:spPr>
        <p:txBody>
          <a:bodyPr wrap="square" rtlCol="0">
            <a:spAutoFit/>
          </a:bodyPr>
          <a:lstStyle/>
          <a:p>
            <a:r>
              <a:rPr lang="de-DE" dirty="0"/>
              <a:t>Eigentlich innerhalb der ZPO systemfremd: Die „qualifizierte Einrichtung“ klagt im eigenen Namen die materiellen Rechte der Verbraucher ein, er erhält also eine Art </a:t>
            </a:r>
            <a:r>
              <a:rPr lang="de-DE" u="sng" dirty="0"/>
              <a:t>besonderer Prozessführungsbefugnis</a:t>
            </a:r>
            <a:r>
              <a:rPr lang="de-DE" dirty="0"/>
              <a:t> (</a:t>
            </a:r>
            <a:r>
              <a:rPr lang="de-DE" i="1" dirty="0"/>
              <a:t>Stadler</a:t>
            </a:r>
            <a:r>
              <a:rPr lang="de-DE" dirty="0"/>
              <a:t>, in: Musielak/Voit § 606 ZPO Rdnr. 4).</a:t>
            </a:r>
          </a:p>
          <a:p>
            <a:endParaRPr lang="de-DE" dirty="0"/>
          </a:p>
          <a:p>
            <a:pPr algn="ctr"/>
            <a:r>
              <a:rPr lang="de-DE" b="1" u="sng" dirty="0"/>
              <a:t>Zweck:</a:t>
            </a:r>
          </a:p>
          <a:p>
            <a:endParaRPr lang="de-DE" dirty="0"/>
          </a:p>
          <a:p>
            <a:pPr marL="285750" indent="-285750">
              <a:buFontTx/>
              <a:buChar char="-"/>
            </a:pPr>
            <a:r>
              <a:rPr lang="de-DE" dirty="0"/>
              <a:t>Sicherstellung eine gewissen Größe zur Wahrung von </a:t>
            </a:r>
            <a:r>
              <a:rPr lang="de-DE" u="sng" dirty="0"/>
              <a:t>Seriosität und Unabhängigkeit</a:t>
            </a:r>
            <a:r>
              <a:rPr lang="de-DE" dirty="0"/>
              <a:t> des Klägers (mindestens 10 Verbände als Mitglieder oder 350 natürliche Personen, § 606 Abs. 1 Nr. 1 ZPO).</a:t>
            </a:r>
          </a:p>
          <a:p>
            <a:pPr marL="285750" indent="-285750">
              <a:buFontTx/>
              <a:buChar char="-"/>
            </a:pPr>
            <a:endParaRPr lang="de-DE" dirty="0"/>
          </a:p>
          <a:p>
            <a:pPr marL="285750" indent="-285750">
              <a:buFontTx/>
              <a:buChar char="-"/>
            </a:pPr>
            <a:r>
              <a:rPr lang="de-DE" u="sng" dirty="0"/>
              <a:t>Keine Berufskläger</a:t>
            </a:r>
            <a:r>
              <a:rPr lang="de-DE" dirty="0"/>
              <a:t> mit eigenen Interessen, daher keine Gründung zum Zwecke der Klage, Einrichtung muss bereits vier Jahre bestehen und muss schwerpunktmäßig als Berater von Verbrauchern fungieren, § 606 Abs. 1 Nr. 2 und 3 ZPO).</a:t>
            </a:r>
          </a:p>
          <a:p>
            <a:pPr marL="285750" indent="-285750">
              <a:buFontTx/>
              <a:buChar char="-"/>
            </a:pPr>
            <a:endParaRPr lang="de-DE" dirty="0"/>
          </a:p>
          <a:p>
            <a:pPr marL="285750" indent="-285750">
              <a:buFontTx/>
              <a:buChar char="-"/>
            </a:pPr>
            <a:r>
              <a:rPr lang="de-DE" u="sng" dirty="0"/>
              <a:t>Keine Beeinflussung</a:t>
            </a:r>
            <a:r>
              <a:rPr lang="de-DE" dirty="0"/>
              <a:t> durch Unternehmen, daher maximal 5 % der finanziellen Mittel durch Zuwendung von Unternehmen (§ 606 Abs. 1 Nr. 5 ZPO).</a:t>
            </a:r>
          </a:p>
        </p:txBody>
      </p:sp>
    </p:spTree>
    <p:extLst>
      <p:ext uri="{BB962C8B-B14F-4D97-AF65-F5344CB8AC3E}">
        <p14:creationId xmlns:p14="http://schemas.microsoft.com/office/powerpoint/2010/main" val="197566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ED5346E-ADB2-44DA-9AB8-B6C48CED457F}"/>
              </a:ext>
            </a:extLst>
          </p:cNvPr>
          <p:cNvSpPr txBox="1"/>
          <p:nvPr/>
        </p:nvSpPr>
        <p:spPr>
          <a:xfrm>
            <a:off x="899592" y="1582340"/>
            <a:ext cx="7560840" cy="3693319"/>
          </a:xfrm>
          <a:prstGeom prst="rect">
            <a:avLst/>
          </a:prstGeom>
          <a:noFill/>
        </p:spPr>
        <p:txBody>
          <a:bodyPr wrap="square" rtlCol="0">
            <a:spAutoFit/>
          </a:bodyPr>
          <a:lstStyle/>
          <a:p>
            <a:pPr algn="ctr"/>
            <a:r>
              <a:rPr lang="de-DE" b="1" dirty="0"/>
              <a:t>OLG Stuttgart</a:t>
            </a:r>
          </a:p>
          <a:p>
            <a:pPr algn="ctr"/>
            <a:endParaRPr lang="de-DE" b="1" dirty="0"/>
          </a:p>
          <a:p>
            <a:pPr algn="ctr"/>
            <a:r>
              <a:rPr lang="de-DE" dirty="0"/>
              <a:t>6 MK 1/18</a:t>
            </a:r>
          </a:p>
          <a:p>
            <a:pPr algn="ctr"/>
            <a:endParaRPr lang="de-DE" b="1" u="sng" dirty="0"/>
          </a:p>
          <a:p>
            <a:pPr algn="ctr"/>
            <a:r>
              <a:rPr lang="de-DE" b="1" u="sng" dirty="0"/>
              <a:t>Musterfeststellungsurteil</a:t>
            </a:r>
          </a:p>
          <a:p>
            <a:endParaRPr lang="de-DE" dirty="0"/>
          </a:p>
          <a:p>
            <a:pPr algn="ctr"/>
            <a:r>
              <a:rPr lang="de-DE" dirty="0"/>
              <a:t>Schutzgemeinschaft für Bankkunden e.V. </a:t>
            </a:r>
          </a:p>
          <a:p>
            <a:pPr algn="ctr"/>
            <a:endParaRPr lang="de-DE" dirty="0"/>
          </a:p>
          <a:p>
            <a:pPr algn="ctr"/>
            <a:r>
              <a:rPr lang="de-DE" dirty="0"/>
              <a:t>./.</a:t>
            </a:r>
          </a:p>
          <a:p>
            <a:pPr algn="ctr"/>
            <a:endParaRPr lang="de-DE" dirty="0"/>
          </a:p>
          <a:p>
            <a:pPr algn="ctr"/>
            <a:r>
              <a:rPr lang="de-DE" dirty="0"/>
              <a:t>Mercedes Benz Bank AG</a:t>
            </a:r>
          </a:p>
          <a:p>
            <a:endParaRPr lang="de-DE" dirty="0"/>
          </a:p>
          <a:p>
            <a:r>
              <a:rPr lang="de-DE" dirty="0"/>
              <a:t>  </a:t>
            </a:r>
          </a:p>
        </p:txBody>
      </p:sp>
    </p:spTree>
    <p:extLst>
      <p:ext uri="{BB962C8B-B14F-4D97-AF65-F5344CB8AC3E}">
        <p14:creationId xmlns:p14="http://schemas.microsoft.com/office/powerpoint/2010/main" val="257326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E5D3437-6E2F-46D9-B67E-BB0891226FF4}"/>
              </a:ext>
            </a:extLst>
          </p:cNvPr>
          <p:cNvPicPr>
            <a:picLocks noChangeAspect="1"/>
          </p:cNvPicPr>
          <p:nvPr/>
        </p:nvPicPr>
        <p:blipFill>
          <a:blip r:embed="rId2"/>
          <a:stretch>
            <a:fillRect/>
          </a:stretch>
        </p:blipFill>
        <p:spPr>
          <a:xfrm>
            <a:off x="467544" y="1268760"/>
            <a:ext cx="8064896" cy="5046117"/>
          </a:xfrm>
          <a:prstGeom prst="rect">
            <a:avLst/>
          </a:prstGeom>
        </p:spPr>
      </p:pic>
      <p:sp>
        <p:nvSpPr>
          <p:cNvPr id="4" name="Textfeld 3">
            <a:extLst>
              <a:ext uri="{FF2B5EF4-FFF2-40B4-BE49-F238E27FC236}">
                <a16:creationId xmlns:a16="http://schemas.microsoft.com/office/drawing/2014/main" id="{92871769-86EB-4049-AA76-689A28370C5B}"/>
              </a:ext>
            </a:extLst>
          </p:cNvPr>
          <p:cNvSpPr txBox="1"/>
          <p:nvPr/>
        </p:nvSpPr>
        <p:spPr>
          <a:xfrm>
            <a:off x="755576" y="692696"/>
            <a:ext cx="7632848" cy="369332"/>
          </a:xfrm>
          <a:prstGeom prst="rect">
            <a:avLst/>
          </a:prstGeom>
          <a:noFill/>
        </p:spPr>
        <p:txBody>
          <a:bodyPr wrap="square" rtlCol="0">
            <a:spAutoFit/>
          </a:bodyPr>
          <a:lstStyle/>
          <a:p>
            <a:pPr algn="just"/>
            <a:r>
              <a:rPr lang="de-DE" dirty="0"/>
              <a:t>Tagesspiegel v. 28.11.2018 “Info für Verbraucher”</a:t>
            </a:r>
          </a:p>
        </p:txBody>
      </p:sp>
    </p:spTree>
    <p:extLst>
      <p:ext uri="{BB962C8B-B14F-4D97-AF65-F5344CB8AC3E}">
        <p14:creationId xmlns:p14="http://schemas.microsoft.com/office/powerpoint/2010/main" val="92066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4FC2B0F-5EC7-4D41-BAA6-41D54655B896}"/>
              </a:ext>
            </a:extLst>
          </p:cNvPr>
          <p:cNvSpPr txBox="1"/>
          <p:nvPr/>
        </p:nvSpPr>
        <p:spPr>
          <a:xfrm>
            <a:off x="971600" y="1391406"/>
            <a:ext cx="7344816" cy="2031325"/>
          </a:xfrm>
          <a:prstGeom prst="rect">
            <a:avLst/>
          </a:prstGeom>
          <a:noFill/>
        </p:spPr>
        <p:txBody>
          <a:bodyPr wrap="square" rtlCol="0">
            <a:spAutoFit/>
          </a:bodyPr>
          <a:lstStyle/>
          <a:p>
            <a:pPr algn="just"/>
            <a:r>
              <a:rPr lang="de-DE" i="1" dirty="0"/>
              <a:t>Der Kläger beantragt,</a:t>
            </a:r>
          </a:p>
          <a:p>
            <a:pPr algn="just"/>
            <a:endParaRPr lang="de-DE" i="1" dirty="0"/>
          </a:p>
          <a:p>
            <a:pPr algn="just"/>
            <a:r>
              <a:rPr lang="de-DE" i="1" dirty="0"/>
              <a:t>Es wird festgestellt, dass für einen mit der Beklagten (…) abgeschlossenen Verbraucherdarlehensvertrag (…), der mit einem KFZ-Kaufvertrag ein verbundenes Geschäft (…) bildet, die gesetzliche Widerrufsfrist (…) nicht zu laufen beginnt., wenn die Vertragsurkunde eine oder mehrere der folgenden Formulierungen enthält: </a:t>
            </a:r>
          </a:p>
        </p:txBody>
      </p:sp>
      <p:sp>
        <p:nvSpPr>
          <p:cNvPr id="4" name="Textfeld 3">
            <a:extLst>
              <a:ext uri="{FF2B5EF4-FFF2-40B4-BE49-F238E27FC236}">
                <a16:creationId xmlns:a16="http://schemas.microsoft.com/office/drawing/2014/main" id="{C73536FA-510B-4D20-A270-08E4F0EA9F7A}"/>
              </a:ext>
            </a:extLst>
          </p:cNvPr>
          <p:cNvSpPr txBox="1"/>
          <p:nvPr/>
        </p:nvSpPr>
        <p:spPr>
          <a:xfrm>
            <a:off x="993522" y="4005064"/>
            <a:ext cx="7439481" cy="1200329"/>
          </a:xfrm>
          <a:prstGeom prst="rect">
            <a:avLst/>
          </a:prstGeom>
          <a:noFill/>
        </p:spPr>
        <p:txBody>
          <a:bodyPr wrap="square" rtlCol="0">
            <a:spAutoFit/>
          </a:bodyPr>
          <a:lstStyle/>
          <a:p>
            <a:pPr algn="just"/>
            <a:r>
              <a:rPr lang="de-DE" dirty="0"/>
              <a:t>Der Kläger (die Schutzgemeinschaft für Bannkunden) hatte die Mitgliederzahl kurz vor Klageerhebung auf über 350 Mitglieder erhöht, wobei dazu insbesondere auch Angehörige der Prozessbevollmächtigten des Klägers gehörten.</a:t>
            </a:r>
          </a:p>
        </p:txBody>
      </p:sp>
    </p:spTree>
    <p:extLst>
      <p:ext uri="{BB962C8B-B14F-4D97-AF65-F5344CB8AC3E}">
        <p14:creationId xmlns:p14="http://schemas.microsoft.com/office/powerpoint/2010/main" val="342959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5AC4EC3-908F-4FDF-9720-AF8562AFEBA7}"/>
              </a:ext>
            </a:extLst>
          </p:cNvPr>
          <p:cNvSpPr txBox="1"/>
          <p:nvPr/>
        </p:nvSpPr>
        <p:spPr>
          <a:xfrm>
            <a:off x="899592" y="1700808"/>
            <a:ext cx="7488832" cy="3139321"/>
          </a:xfrm>
          <a:prstGeom prst="rect">
            <a:avLst/>
          </a:prstGeom>
          <a:noFill/>
        </p:spPr>
        <p:txBody>
          <a:bodyPr wrap="square" rtlCol="0">
            <a:spAutoFit/>
          </a:bodyPr>
          <a:lstStyle/>
          <a:p>
            <a:r>
              <a:rPr lang="de-DE" dirty="0"/>
              <a:t>Entscheidungsgründe:</a:t>
            </a:r>
          </a:p>
          <a:p>
            <a:endParaRPr lang="de-DE" dirty="0"/>
          </a:p>
          <a:p>
            <a:pPr algn="just"/>
            <a:r>
              <a:rPr lang="de-DE" i="1" dirty="0">
                <a:highlight>
                  <a:srgbClr val="00FFFF"/>
                </a:highlight>
              </a:rPr>
              <a:t>Die Klage hat keinen Erfolg. Sie ist bereits unzulässig.</a:t>
            </a:r>
          </a:p>
          <a:p>
            <a:pPr algn="just"/>
            <a:endParaRPr lang="de-DE" dirty="0">
              <a:highlight>
                <a:srgbClr val="00FFFF"/>
              </a:highlight>
            </a:endParaRPr>
          </a:p>
          <a:p>
            <a:pPr algn="just"/>
            <a:r>
              <a:rPr lang="de-DE" i="1" dirty="0"/>
              <a:t>Weder hat der Kläger mindestens 350 natürliche Personen als Mitglieder (1.), noch nimmt der Kläger Verbraucherinteressen weitgehend durch nicht gewerbsmäßig aufklärende und beratende Tätigkeit wahr (2.). Auch lässt sich nicht feststellen, dass der Kläger Musterfeststellungsklagen nicht zum Zwecke der Gewinnerzielung erhebt (3.). Alles Weitere kann damit offen bleiben (4.).</a:t>
            </a:r>
          </a:p>
          <a:p>
            <a:pPr algn="just"/>
            <a:endParaRPr lang="de-DE" dirty="0"/>
          </a:p>
          <a:p>
            <a:endParaRPr lang="de-DE" dirty="0"/>
          </a:p>
        </p:txBody>
      </p:sp>
    </p:spTree>
    <p:extLst>
      <p:ext uri="{BB962C8B-B14F-4D97-AF65-F5344CB8AC3E}">
        <p14:creationId xmlns:p14="http://schemas.microsoft.com/office/powerpoint/2010/main" val="383856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A53EBFB-1CC9-4F18-80AE-1B7A1F5A4C93}"/>
              </a:ext>
            </a:extLst>
          </p:cNvPr>
          <p:cNvSpPr txBox="1"/>
          <p:nvPr/>
        </p:nvSpPr>
        <p:spPr>
          <a:xfrm>
            <a:off x="683568" y="1772816"/>
            <a:ext cx="7992888" cy="2862322"/>
          </a:xfrm>
          <a:prstGeom prst="rect">
            <a:avLst/>
          </a:prstGeom>
          <a:noFill/>
        </p:spPr>
        <p:txBody>
          <a:bodyPr wrap="square" rtlCol="0">
            <a:spAutoFit/>
          </a:bodyPr>
          <a:lstStyle/>
          <a:p>
            <a:pPr algn="just"/>
            <a:r>
              <a:rPr lang="de-DE" i="1" dirty="0"/>
              <a:t>Der Begriff des „Mitglieds“ im Sinne der Nummer 1 der Vorschrift kann nur von Vereinsmitgliedern erfüllt sein, die qua organschaftlicher Rechte in relevanter Weise auf Verhalten und Geschicke des Vereins Einfluss nehmen können, </a:t>
            </a:r>
            <a:r>
              <a:rPr lang="de-DE" b="1" i="1" u="sng" dirty="0"/>
              <a:t>so dass jedenfalls die „Internetmitglieder“ des Klägers im konkreten Fall bei der Zählung unberücksichtigt bleiben müssen.</a:t>
            </a:r>
          </a:p>
          <a:p>
            <a:pPr algn="just"/>
            <a:endParaRPr lang="de-DE" i="1" dirty="0"/>
          </a:p>
          <a:p>
            <a:pPr algn="just"/>
            <a:r>
              <a:rPr lang="de-DE" i="1" dirty="0"/>
              <a:t>Der Gesetzgeber (wollte) (…) ausdrücklich verhindern, dass sich Einrichtungen aus verbraucherschutzfremden Motiven gründen, um </a:t>
            </a:r>
            <a:r>
              <a:rPr lang="de-DE" b="1" i="1" u="sng" dirty="0"/>
              <a:t>kurzfristig die Klagebefugnis für einen bestimmten Einzelfall zu erlangen.</a:t>
            </a:r>
            <a:r>
              <a:rPr lang="de-DE" i="1" dirty="0"/>
              <a:t> </a:t>
            </a:r>
          </a:p>
          <a:p>
            <a:endParaRPr lang="de-DE" dirty="0">
              <a:highlight>
                <a:srgbClr val="00FFFF"/>
              </a:highlight>
            </a:endParaRPr>
          </a:p>
        </p:txBody>
      </p:sp>
    </p:spTree>
    <p:extLst>
      <p:ext uri="{BB962C8B-B14F-4D97-AF65-F5344CB8AC3E}">
        <p14:creationId xmlns:p14="http://schemas.microsoft.com/office/powerpoint/2010/main" val="210522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913994E-B60F-4596-A162-45758D15CAF0}"/>
              </a:ext>
            </a:extLst>
          </p:cNvPr>
          <p:cNvSpPr txBox="1"/>
          <p:nvPr/>
        </p:nvSpPr>
        <p:spPr>
          <a:xfrm>
            <a:off x="395536" y="1412776"/>
            <a:ext cx="8352928" cy="3139321"/>
          </a:xfrm>
          <a:prstGeom prst="rect">
            <a:avLst/>
          </a:prstGeom>
          <a:noFill/>
        </p:spPr>
        <p:txBody>
          <a:bodyPr wrap="square" rtlCol="0">
            <a:spAutoFit/>
          </a:bodyPr>
          <a:lstStyle/>
          <a:p>
            <a:pPr algn="just"/>
            <a:r>
              <a:rPr lang="de-DE" i="1" dirty="0"/>
              <a:t>Dabei erscheint zunächst nach Gesetzesbegründung und –zweck zweifelsfrei, dass Musterfeststellungsklagen nicht nur dann i.S.d. § 606 Abs. 1 S. 2 Nr. 4 ZPO zum Zwecke der Gewinnerzielung erhoben werden, wenn dadurch unmittelbar beim Kläger selbst Gewinne entstehen, </a:t>
            </a:r>
            <a:r>
              <a:rPr lang="de-DE" i="1" u="sng" dirty="0"/>
              <a:t>sondern auch dann, wenn die fraglichen Gewinne bei den Mitgliedern des Vereins entstehen</a:t>
            </a:r>
            <a:r>
              <a:rPr lang="de-DE" i="1" dirty="0"/>
              <a:t>. </a:t>
            </a:r>
          </a:p>
          <a:p>
            <a:pPr algn="just"/>
            <a:endParaRPr lang="de-DE" i="1" dirty="0"/>
          </a:p>
          <a:p>
            <a:pPr algn="just"/>
            <a:r>
              <a:rPr lang="de-DE" i="1" dirty="0"/>
              <a:t>Daher muss es bereits schädlich sein, dass Zweck der Erhebung von Musterfeststellungsklagen die Entstehung von Gewinnen bei den Mitgliedern –  seien es Internet- oder Vollmitglieder – des klagenden Vereins ist.</a:t>
            </a:r>
          </a:p>
          <a:p>
            <a:pPr algn="just"/>
            <a:endParaRPr lang="de-DE" i="1" dirty="0"/>
          </a:p>
          <a:p>
            <a:pPr algn="just"/>
            <a:r>
              <a:rPr lang="de-DE" i="1" dirty="0"/>
              <a:t> </a:t>
            </a:r>
          </a:p>
        </p:txBody>
      </p:sp>
    </p:spTree>
    <p:extLst>
      <p:ext uri="{BB962C8B-B14F-4D97-AF65-F5344CB8AC3E}">
        <p14:creationId xmlns:p14="http://schemas.microsoft.com/office/powerpoint/2010/main" val="68647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F5FF17E-7096-4DC6-ACE2-DACF2B0BD319}"/>
              </a:ext>
            </a:extLst>
          </p:cNvPr>
          <p:cNvSpPr txBox="1"/>
          <p:nvPr/>
        </p:nvSpPr>
        <p:spPr>
          <a:xfrm>
            <a:off x="719572" y="2413337"/>
            <a:ext cx="7704856" cy="2031325"/>
          </a:xfrm>
          <a:prstGeom prst="rect">
            <a:avLst/>
          </a:prstGeom>
          <a:noFill/>
        </p:spPr>
        <p:txBody>
          <a:bodyPr wrap="square" rtlCol="0">
            <a:spAutoFit/>
          </a:bodyPr>
          <a:lstStyle/>
          <a:p>
            <a:pPr lvl="0" algn="just"/>
            <a:r>
              <a:rPr lang="de-DE" i="1" dirty="0">
                <a:solidFill>
                  <a:prstClr val="black"/>
                </a:solidFill>
              </a:rPr>
              <a:t>Feststellung des Vorliegens oder Nichtvorliegens von tatsächlichen und rechtlichen Voraussetzungen für das Bestehen oder Nichtbestehen von </a:t>
            </a:r>
          </a:p>
          <a:p>
            <a:pPr lvl="0" algn="just"/>
            <a:r>
              <a:rPr lang="de-DE" i="1" dirty="0">
                <a:solidFill>
                  <a:prstClr val="black"/>
                </a:solidFill>
              </a:rPr>
              <a:t>Ansprüch</a:t>
            </a:r>
            <a:r>
              <a:rPr lang="de-DE" i="1" u="sng" dirty="0">
                <a:solidFill>
                  <a:prstClr val="black"/>
                </a:solidFill>
              </a:rPr>
              <a:t>en</a:t>
            </a:r>
            <a:r>
              <a:rPr lang="de-DE" i="1" dirty="0">
                <a:solidFill>
                  <a:prstClr val="black"/>
                </a:solidFill>
              </a:rPr>
              <a:t> oder Rechtsverhältniss</a:t>
            </a:r>
            <a:r>
              <a:rPr lang="de-DE" i="1" u="sng" dirty="0">
                <a:solidFill>
                  <a:prstClr val="black"/>
                </a:solidFill>
              </a:rPr>
              <a:t>en</a:t>
            </a:r>
            <a:r>
              <a:rPr lang="de-DE" i="1" dirty="0">
                <a:solidFill>
                  <a:prstClr val="black"/>
                </a:solidFill>
              </a:rPr>
              <a:t> (Feststellungsziele) zwischen Verbrauchern und </a:t>
            </a:r>
            <a:r>
              <a:rPr lang="de-DE" i="1" u="sng" dirty="0">
                <a:solidFill>
                  <a:prstClr val="black"/>
                </a:solidFill>
              </a:rPr>
              <a:t>einem</a:t>
            </a:r>
            <a:r>
              <a:rPr lang="de-DE" i="1" dirty="0">
                <a:solidFill>
                  <a:prstClr val="black"/>
                </a:solidFill>
              </a:rPr>
              <a:t> Unternehmer</a:t>
            </a:r>
          </a:p>
          <a:p>
            <a:pPr lvl="0" algn="just"/>
            <a:endParaRPr lang="de-DE" i="1" dirty="0">
              <a:solidFill>
                <a:prstClr val="black"/>
              </a:solidFill>
            </a:endParaRPr>
          </a:p>
          <a:p>
            <a:pPr lvl="0" algn="ctr"/>
            <a:r>
              <a:rPr lang="de-DE" i="1" dirty="0">
                <a:solidFill>
                  <a:prstClr val="black"/>
                </a:solidFill>
              </a:rPr>
              <a:t>Welche Feststellungsziele sind zulässig?</a:t>
            </a:r>
          </a:p>
          <a:p>
            <a:pPr lvl="0" algn="just"/>
            <a:endParaRPr lang="de-DE" i="1" dirty="0">
              <a:solidFill>
                <a:prstClr val="black"/>
              </a:solidFill>
              <a:highlight>
                <a:srgbClr val="00FF00"/>
              </a:highlight>
            </a:endParaRPr>
          </a:p>
        </p:txBody>
      </p:sp>
    </p:spTree>
    <p:extLst>
      <p:ext uri="{BB962C8B-B14F-4D97-AF65-F5344CB8AC3E}">
        <p14:creationId xmlns:p14="http://schemas.microsoft.com/office/powerpoint/2010/main" val="132537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C49DED5-3FBA-4CCD-AC90-5305D8B52473}"/>
              </a:ext>
            </a:extLst>
          </p:cNvPr>
          <p:cNvSpPr txBox="1"/>
          <p:nvPr/>
        </p:nvSpPr>
        <p:spPr>
          <a:xfrm>
            <a:off x="395536" y="1100999"/>
            <a:ext cx="8352928" cy="4801314"/>
          </a:xfrm>
          <a:prstGeom prst="rect">
            <a:avLst/>
          </a:prstGeom>
          <a:noFill/>
        </p:spPr>
        <p:txBody>
          <a:bodyPr wrap="square" rtlCol="0">
            <a:spAutoFit/>
          </a:bodyPr>
          <a:lstStyle/>
          <a:p>
            <a:pPr algn="just"/>
            <a:r>
              <a:rPr lang="de-DE" dirty="0"/>
              <a:t>Es ist nicht wirklich klar geregelt, welche </a:t>
            </a:r>
            <a:r>
              <a:rPr lang="de-DE" u="sng" dirty="0"/>
              <a:t>Feststellungsziele</a:t>
            </a:r>
            <a:r>
              <a:rPr lang="de-DE" dirty="0"/>
              <a:t> mit den Anträgen verfolgt werden können.</a:t>
            </a:r>
          </a:p>
          <a:p>
            <a:pPr algn="just"/>
            <a:endParaRPr lang="de-DE" dirty="0"/>
          </a:p>
          <a:p>
            <a:pPr algn="just"/>
            <a:r>
              <a:rPr lang="de-DE" dirty="0"/>
              <a:t>Klarheit besteht nur darüber, dass es sich nicht um Feststellungszeile handeln darf, die nur für individuelle Verbraucher Geltung haben, sondern die für eine </a:t>
            </a:r>
            <a:r>
              <a:rPr lang="de-DE" b="1" u="sng" dirty="0"/>
              <a:t>„Vielzahl von Fällen“ </a:t>
            </a:r>
            <a:r>
              <a:rPr lang="de-DE" dirty="0"/>
              <a:t>Gültigkeit haben.</a:t>
            </a:r>
          </a:p>
          <a:p>
            <a:endParaRPr lang="de-DE" dirty="0"/>
          </a:p>
          <a:p>
            <a:pPr marL="285750" indent="-285750">
              <a:buFontTx/>
              <a:buChar char="-"/>
            </a:pPr>
            <a:r>
              <a:rPr lang="de-DE" dirty="0"/>
              <a:t>Dies folgt bereits aus dem Wortlaut von § 606 Abs. 1 ZPO (Plural auf Seiten der Verbraucher)</a:t>
            </a:r>
          </a:p>
          <a:p>
            <a:pPr marL="285750" indent="-285750">
              <a:buFontTx/>
              <a:buChar char="-"/>
            </a:pPr>
            <a:r>
              <a:rPr lang="de-DE" dirty="0"/>
              <a:t>Klage wird nicht durch einen einzelnen Verbraucher erhoben, daher kann es auf einen einzelnen Verbraucher nicht ankommen</a:t>
            </a:r>
          </a:p>
          <a:p>
            <a:pPr marL="285750" indent="-285750">
              <a:buFontTx/>
              <a:buChar char="-"/>
            </a:pPr>
            <a:r>
              <a:rPr lang="de-DE" dirty="0"/>
              <a:t>Zulässigkeitsvoraussetzung ist gemäß § 606 Abs. 3 ZPO zudem die Glaubhaftmachung in der Klage, dass die Ansprüche von </a:t>
            </a:r>
            <a:r>
              <a:rPr lang="de-DE" b="1" u="sng" dirty="0"/>
              <a:t>mindestens 10 Verbrauchern</a:t>
            </a:r>
            <a:r>
              <a:rPr lang="de-DE" dirty="0"/>
              <a:t> von den Feststellungszielen abhängen </a:t>
            </a:r>
            <a:r>
              <a:rPr lang="de-DE" b="1" u="sng" dirty="0"/>
              <a:t>und</a:t>
            </a:r>
            <a:r>
              <a:rPr lang="de-DE" dirty="0"/>
              <a:t> innerhalb von 2 Monaten nach Bekanntmachung der Musterfeststellungsklage </a:t>
            </a:r>
            <a:r>
              <a:rPr lang="de-DE" b="1" u="sng" dirty="0"/>
              <a:t>mindestens 50 Verbraucher</a:t>
            </a:r>
            <a:r>
              <a:rPr lang="de-DE" dirty="0"/>
              <a:t> ihre Ansprüche anmelden.</a:t>
            </a:r>
          </a:p>
          <a:p>
            <a:pPr marL="285750" indent="-285750">
              <a:buFontTx/>
              <a:buChar char="-"/>
            </a:pPr>
            <a:endParaRPr lang="de-DE" dirty="0"/>
          </a:p>
        </p:txBody>
      </p:sp>
      <p:sp>
        <p:nvSpPr>
          <p:cNvPr id="2" name="Textfeld 1">
            <a:extLst>
              <a:ext uri="{FF2B5EF4-FFF2-40B4-BE49-F238E27FC236}">
                <a16:creationId xmlns:a16="http://schemas.microsoft.com/office/drawing/2014/main" id="{E691EDE0-2265-4958-AEC5-3E530CBE7743}"/>
              </a:ext>
            </a:extLst>
          </p:cNvPr>
          <p:cNvSpPr txBox="1"/>
          <p:nvPr/>
        </p:nvSpPr>
        <p:spPr>
          <a:xfrm>
            <a:off x="683568" y="5902313"/>
            <a:ext cx="2664296" cy="369332"/>
          </a:xfrm>
          <a:prstGeom prst="rect">
            <a:avLst/>
          </a:prstGeom>
          <a:noFill/>
        </p:spPr>
        <p:txBody>
          <a:bodyPr wrap="square" rtlCol="0">
            <a:spAutoFit/>
          </a:bodyPr>
          <a:lstStyle/>
          <a:p>
            <a:r>
              <a:rPr lang="de-DE" b="1" u="sng" dirty="0"/>
              <a:t>Folge:</a:t>
            </a:r>
          </a:p>
        </p:txBody>
      </p:sp>
      <p:cxnSp>
        <p:nvCxnSpPr>
          <p:cNvPr id="5" name="Gerade Verbindung mit Pfeil 4">
            <a:extLst>
              <a:ext uri="{FF2B5EF4-FFF2-40B4-BE49-F238E27FC236}">
                <a16:creationId xmlns:a16="http://schemas.microsoft.com/office/drawing/2014/main" id="{696BA7EB-030E-45CD-8261-E659822F38E8}"/>
              </a:ext>
            </a:extLst>
          </p:cNvPr>
          <p:cNvCxnSpPr/>
          <p:nvPr/>
        </p:nvCxnSpPr>
        <p:spPr>
          <a:xfrm>
            <a:off x="5220072" y="6053510"/>
            <a:ext cx="273630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0153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4F7C53A-A2D3-426C-8C03-3B8200A4A840}"/>
              </a:ext>
            </a:extLst>
          </p:cNvPr>
          <p:cNvPicPr>
            <a:picLocks noChangeAspect="1"/>
          </p:cNvPicPr>
          <p:nvPr/>
        </p:nvPicPr>
        <p:blipFill>
          <a:blip r:embed="rId2"/>
          <a:stretch>
            <a:fillRect/>
          </a:stretch>
        </p:blipFill>
        <p:spPr>
          <a:xfrm>
            <a:off x="539552" y="692696"/>
            <a:ext cx="7632848" cy="5498976"/>
          </a:xfrm>
          <a:prstGeom prst="rect">
            <a:avLst/>
          </a:prstGeom>
        </p:spPr>
      </p:pic>
    </p:spTree>
    <p:extLst>
      <p:ext uri="{BB962C8B-B14F-4D97-AF65-F5344CB8AC3E}">
        <p14:creationId xmlns:p14="http://schemas.microsoft.com/office/powerpoint/2010/main" val="50582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2066EAB-E7E9-4E98-80E4-F481093243DD}"/>
              </a:ext>
            </a:extLst>
          </p:cNvPr>
          <p:cNvSpPr txBox="1"/>
          <p:nvPr/>
        </p:nvSpPr>
        <p:spPr>
          <a:xfrm>
            <a:off x="539552" y="908720"/>
            <a:ext cx="8280920" cy="4801314"/>
          </a:xfrm>
          <a:prstGeom prst="rect">
            <a:avLst/>
          </a:prstGeom>
          <a:noFill/>
        </p:spPr>
        <p:txBody>
          <a:bodyPr wrap="square" rtlCol="0">
            <a:spAutoFit/>
          </a:bodyPr>
          <a:lstStyle/>
          <a:p>
            <a:pPr algn="just"/>
            <a:r>
              <a:rPr lang="de-DE" dirty="0"/>
              <a:t>Feststellungen, die abhängig von der einzelnen Person des Verbrauches </a:t>
            </a:r>
            <a:r>
              <a:rPr lang="de-DE" b="1" u="sng" dirty="0"/>
              <a:t>individuell </a:t>
            </a:r>
            <a:r>
              <a:rPr lang="de-DE" dirty="0"/>
              <a:t>entschieden werden müssen, dürfen nicht mit der Musterfeststellungsklage geltend gemacht werden. Abhängig von dieser Negativabgrenzung obliegt es der qualifizierten Einrichtung, die Feststellungsziele möglichst so zu definieren, dass sie  möglichst umfassend gestaltet sind (= hohe Verantwortung auf Seiten des Verbandes).</a:t>
            </a:r>
          </a:p>
          <a:p>
            <a:pPr algn="just"/>
            <a:r>
              <a:rPr lang="de-DE" dirty="0"/>
              <a:t> </a:t>
            </a:r>
          </a:p>
          <a:p>
            <a:pPr algn="just"/>
            <a:r>
              <a:rPr lang="de-DE" dirty="0"/>
              <a:t>Gesetzgeber hat zudem ausdrücklich die Verpflichtung des Gerichtes normiert, auf sachdienliche Anträge hinzuweisen, § 610 Abs. 4 ZPO.</a:t>
            </a:r>
          </a:p>
          <a:p>
            <a:pPr algn="just"/>
            <a:endParaRPr lang="de-DE" dirty="0"/>
          </a:p>
          <a:p>
            <a:pPr algn="just"/>
            <a:r>
              <a:rPr lang="de-DE" u="sng" dirty="0"/>
              <a:t>Damit scheiden jedenfalls aus</a:t>
            </a:r>
            <a:r>
              <a:rPr lang="de-DE" dirty="0"/>
              <a:t>:</a:t>
            </a:r>
          </a:p>
          <a:p>
            <a:pPr algn="just"/>
            <a:endParaRPr lang="de-DE" dirty="0"/>
          </a:p>
          <a:p>
            <a:pPr algn="just"/>
            <a:r>
              <a:rPr lang="de-DE" dirty="0"/>
              <a:t>Feststellungen, die sich auf die haftungsbegründende und haftungsausfüllende Kausalität beziehen</a:t>
            </a:r>
          </a:p>
          <a:p>
            <a:pPr algn="just"/>
            <a:endParaRPr lang="de-DE" dirty="0"/>
          </a:p>
          <a:p>
            <a:pPr algn="just"/>
            <a:r>
              <a:rPr lang="de-DE" dirty="0"/>
              <a:t>Feststellungen, die sich auf die Schadenhöhe beziehen</a:t>
            </a:r>
          </a:p>
          <a:p>
            <a:pPr algn="just"/>
            <a:endParaRPr lang="de-DE" dirty="0"/>
          </a:p>
          <a:p>
            <a:pPr algn="just"/>
            <a:r>
              <a:rPr lang="de-DE" dirty="0"/>
              <a:t>Feststellungen, die für ein Mitverschulden bedeutsam sein können</a:t>
            </a:r>
          </a:p>
        </p:txBody>
      </p:sp>
    </p:spTree>
    <p:extLst>
      <p:ext uri="{BB962C8B-B14F-4D97-AF65-F5344CB8AC3E}">
        <p14:creationId xmlns:p14="http://schemas.microsoft.com/office/powerpoint/2010/main" val="389994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3898E71-93B5-43AC-83D1-DFCD1E98B068}"/>
              </a:ext>
            </a:extLst>
          </p:cNvPr>
          <p:cNvSpPr txBox="1"/>
          <p:nvPr/>
        </p:nvSpPr>
        <p:spPr>
          <a:xfrm>
            <a:off x="683568" y="2708920"/>
            <a:ext cx="8136904" cy="1200329"/>
          </a:xfrm>
          <a:prstGeom prst="rect">
            <a:avLst/>
          </a:prstGeom>
          <a:noFill/>
        </p:spPr>
        <p:txBody>
          <a:bodyPr wrap="square" rtlCol="0">
            <a:spAutoFit/>
          </a:bodyPr>
          <a:lstStyle/>
          <a:p>
            <a:pPr algn="ctr"/>
            <a:r>
              <a:rPr lang="de-DE" b="1" u="sng" dirty="0"/>
              <a:t>Das Problem:</a:t>
            </a:r>
          </a:p>
          <a:p>
            <a:pPr algn="ctr"/>
            <a:endParaRPr lang="de-DE" dirty="0"/>
          </a:p>
          <a:p>
            <a:pPr algn="ctr"/>
            <a:endParaRPr lang="de-DE" dirty="0"/>
          </a:p>
          <a:p>
            <a:pPr algn="ctr"/>
            <a:r>
              <a:rPr lang="de-DE" dirty="0"/>
              <a:t>Der Grundsatz der Einzelfallabhängigkeit des deutschen Haftungsrechtes:</a:t>
            </a:r>
          </a:p>
        </p:txBody>
      </p:sp>
    </p:spTree>
    <p:extLst>
      <p:ext uri="{BB962C8B-B14F-4D97-AF65-F5344CB8AC3E}">
        <p14:creationId xmlns:p14="http://schemas.microsoft.com/office/powerpoint/2010/main" val="968324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18D771F-1E76-43F4-9A46-4D6534829DD0}"/>
              </a:ext>
            </a:extLst>
          </p:cNvPr>
          <p:cNvSpPr txBox="1"/>
          <p:nvPr/>
        </p:nvSpPr>
        <p:spPr>
          <a:xfrm>
            <a:off x="467544" y="1305341"/>
            <a:ext cx="8496943" cy="4247317"/>
          </a:xfrm>
          <a:prstGeom prst="rect">
            <a:avLst/>
          </a:prstGeom>
          <a:noFill/>
        </p:spPr>
        <p:txBody>
          <a:bodyPr wrap="square" rtlCol="0">
            <a:spAutoFit/>
          </a:bodyPr>
          <a:lstStyle/>
          <a:p>
            <a:r>
              <a:rPr lang="de-DE" b="1" u="sng" dirty="0">
                <a:highlight>
                  <a:srgbClr val="00FFFF"/>
                </a:highlight>
              </a:rPr>
              <a:t>Motive</a:t>
            </a:r>
            <a:r>
              <a:rPr lang="de-DE" dirty="0"/>
              <a:t> zu dem Entwurfe eines Bürgerlichen Gesetzbuches Band II (Recht der Schuldverhältnisse) Zweite unveränderte Auflage </a:t>
            </a:r>
            <a:r>
              <a:rPr lang="de-DE" b="1" u="sng" dirty="0">
                <a:highlight>
                  <a:srgbClr val="00FFFF"/>
                </a:highlight>
              </a:rPr>
              <a:t>Berlin 1896</a:t>
            </a:r>
            <a:r>
              <a:rPr lang="de-DE" dirty="0"/>
              <a:t>, S. 17 ff (damals zu § 218 BGB):</a:t>
            </a:r>
          </a:p>
          <a:p>
            <a:endParaRPr lang="de-DE" dirty="0"/>
          </a:p>
          <a:p>
            <a:r>
              <a:rPr lang="de-DE" i="1" dirty="0"/>
              <a:t>Der Entwurf verwirft hiermit </a:t>
            </a:r>
            <a:r>
              <a:rPr lang="de-DE" b="1" i="1" u="sng" dirty="0"/>
              <a:t>die</a:t>
            </a:r>
            <a:r>
              <a:rPr lang="de-DE" i="1" dirty="0"/>
              <a:t> für die Fälle, wo die Schadenersatzpflicht in einem Verschulden des Verpflichteten begründet ist, in mehreren Modifikationen, namentlich auch im preuß. Landrechte, </a:t>
            </a:r>
            <a:r>
              <a:rPr lang="de-DE" b="1" i="1" u="sng" dirty="0"/>
              <a:t>aufgestellte Abstufung des Umfanges der Schadenersatzpflicht je nach der Art oder dem Grade des Verschuldens</a:t>
            </a:r>
            <a:r>
              <a:rPr lang="de-DE" i="1" dirty="0"/>
              <a:t>.</a:t>
            </a:r>
          </a:p>
          <a:p>
            <a:endParaRPr lang="de-DE" i="1" dirty="0"/>
          </a:p>
          <a:p>
            <a:r>
              <a:rPr lang="de-DE" i="1" dirty="0"/>
              <a:t>Die Hereinziehung </a:t>
            </a:r>
            <a:r>
              <a:rPr lang="de-DE" b="1" i="1" u="sng" dirty="0"/>
              <a:t>moralisierender oder strafrechtlicher Gesichtspunkte</a:t>
            </a:r>
            <a:r>
              <a:rPr lang="de-DE" i="1" dirty="0"/>
              <a:t>, worauf jene Abstufung beruht, </a:t>
            </a:r>
            <a:r>
              <a:rPr lang="de-DE" b="1" i="1" u="sng" dirty="0"/>
              <a:t>muß bei der Bestimmung der civilrechtlichen Folgen unerlaubten, widerrechtlichen Verhaltens durchaus fern gehalten werden</a:t>
            </a:r>
            <a:r>
              <a:rPr lang="de-DE" i="1" dirty="0"/>
              <a:t>. </a:t>
            </a:r>
          </a:p>
          <a:p>
            <a:endParaRPr lang="de-DE" dirty="0"/>
          </a:p>
          <a:p>
            <a:endParaRPr lang="en-GB" i="1" dirty="0"/>
          </a:p>
          <a:p>
            <a:endParaRPr lang="en-GB" dirty="0"/>
          </a:p>
        </p:txBody>
      </p:sp>
    </p:spTree>
    <p:extLst>
      <p:ext uri="{BB962C8B-B14F-4D97-AF65-F5344CB8AC3E}">
        <p14:creationId xmlns:p14="http://schemas.microsoft.com/office/powerpoint/2010/main" val="4109971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932D884-2B30-4238-AF87-8B971ACDA776}"/>
              </a:ext>
            </a:extLst>
          </p:cNvPr>
          <p:cNvSpPr txBox="1"/>
          <p:nvPr/>
        </p:nvSpPr>
        <p:spPr>
          <a:xfrm>
            <a:off x="467544" y="1340768"/>
            <a:ext cx="8208912" cy="1477328"/>
          </a:xfrm>
          <a:prstGeom prst="rect">
            <a:avLst/>
          </a:prstGeom>
          <a:noFill/>
        </p:spPr>
        <p:txBody>
          <a:bodyPr wrap="square" rtlCol="0">
            <a:spAutoFit/>
          </a:bodyPr>
          <a:lstStyle/>
          <a:p>
            <a:r>
              <a:rPr lang="de-DE" i="1" dirty="0"/>
              <a:t>Die selbstverständliche Voraussetzung für jeden Schadenersatzanspruch ist, daß der Schaden, für den Ersatz  verlangt wird, im Kausalzusammenhang mit derjenigen Handlung oder Unterlassung des Verpflichteten steht, welche den Anspruch begründet. Das Zutreffen dieser Voraussetzungen ist </a:t>
            </a:r>
            <a:r>
              <a:rPr lang="de-DE" b="1" i="1" u="sng" dirty="0"/>
              <a:t>im gegebenen Fall nach den besonderen Umständen</a:t>
            </a:r>
            <a:r>
              <a:rPr lang="de-DE" i="1" dirty="0"/>
              <a:t> zu prüfen.</a:t>
            </a:r>
          </a:p>
        </p:txBody>
      </p:sp>
      <p:sp>
        <p:nvSpPr>
          <p:cNvPr id="4" name="Textfeld 3">
            <a:extLst>
              <a:ext uri="{FF2B5EF4-FFF2-40B4-BE49-F238E27FC236}">
                <a16:creationId xmlns:a16="http://schemas.microsoft.com/office/drawing/2014/main" id="{6CE30A21-1817-4C1A-8626-AA92EA527ABB}"/>
              </a:ext>
            </a:extLst>
          </p:cNvPr>
          <p:cNvSpPr txBox="1"/>
          <p:nvPr/>
        </p:nvSpPr>
        <p:spPr>
          <a:xfrm>
            <a:off x="499576" y="3361174"/>
            <a:ext cx="8208912" cy="1477328"/>
          </a:xfrm>
          <a:prstGeom prst="rect">
            <a:avLst/>
          </a:prstGeom>
          <a:noFill/>
        </p:spPr>
        <p:txBody>
          <a:bodyPr wrap="square" rtlCol="0">
            <a:spAutoFit/>
          </a:bodyPr>
          <a:lstStyle/>
          <a:p>
            <a:pPr algn="just"/>
            <a:r>
              <a:rPr lang="de-DE" dirty="0"/>
              <a:t>Es ist dem deutschen Haftungsrecht immanent, dass über einen Anspruch auf Schadenersatz dem Grunde nach nur </a:t>
            </a:r>
            <a:r>
              <a:rPr lang="de-DE" u="sng" dirty="0"/>
              <a:t>individualisiert</a:t>
            </a:r>
            <a:r>
              <a:rPr lang="de-DE" dirty="0"/>
              <a:t> entschieden werden kann.</a:t>
            </a:r>
          </a:p>
          <a:p>
            <a:pPr algn="just"/>
            <a:endParaRPr lang="de-DE" dirty="0"/>
          </a:p>
          <a:p>
            <a:pPr algn="just"/>
            <a:r>
              <a:rPr lang="de-DE" dirty="0"/>
              <a:t>Sanktionsgedanken für (unmoralisches / betrügerisches) Verhalten sind dem deutschen Recht fremd. </a:t>
            </a:r>
          </a:p>
        </p:txBody>
      </p:sp>
      <p:cxnSp>
        <p:nvCxnSpPr>
          <p:cNvPr id="6" name="Gerade Verbindung mit Pfeil 5">
            <a:extLst>
              <a:ext uri="{FF2B5EF4-FFF2-40B4-BE49-F238E27FC236}">
                <a16:creationId xmlns:a16="http://schemas.microsoft.com/office/drawing/2014/main" id="{0A336D2B-DB70-41CA-9B1E-759497FEB20B}"/>
              </a:ext>
            </a:extLst>
          </p:cNvPr>
          <p:cNvCxnSpPr/>
          <p:nvPr/>
        </p:nvCxnSpPr>
        <p:spPr>
          <a:xfrm>
            <a:off x="5652120" y="5733256"/>
            <a:ext cx="259228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feld 6">
            <a:extLst>
              <a:ext uri="{FF2B5EF4-FFF2-40B4-BE49-F238E27FC236}">
                <a16:creationId xmlns:a16="http://schemas.microsoft.com/office/drawing/2014/main" id="{A9AC7145-C94D-47E5-92FF-C6306585B4E7}"/>
              </a:ext>
            </a:extLst>
          </p:cNvPr>
          <p:cNvSpPr txBox="1"/>
          <p:nvPr/>
        </p:nvSpPr>
        <p:spPr>
          <a:xfrm>
            <a:off x="611560" y="5301208"/>
            <a:ext cx="4608512" cy="646331"/>
          </a:xfrm>
          <a:prstGeom prst="rect">
            <a:avLst/>
          </a:prstGeom>
          <a:noFill/>
        </p:spPr>
        <p:txBody>
          <a:bodyPr wrap="square" rtlCol="0">
            <a:spAutoFit/>
          </a:bodyPr>
          <a:lstStyle/>
          <a:p>
            <a:r>
              <a:rPr lang="de-DE" dirty="0"/>
              <a:t>Rechtslage bei typischen Fällen mit einer potentiellen Vielzahl von Geschädigten </a:t>
            </a:r>
          </a:p>
        </p:txBody>
      </p:sp>
    </p:spTree>
    <p:extLst>
      <p:ext uri="{BB962C8B-B14F-4D97-AF65-F5344CB8AC3E}">
        <p14:creationId xmlns:p14="http://schemas.microsoft.com/office/powerpoint/2010/main" val="205787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8CA067D-79EB-4EE9-997E-FE1DBF494AA7}"/>
              </a:ext>
            </a:extLst>
          </p:cNvPr>
          <p:cNvSpPr txBox="1"/>
          <p:nvPr/>
        </p:nvSpPr>
        <p:spPr>
          <a:xfrm>
            <a:off x="1187624" y="3059668"/>
            <a:ext cx="6768752" cy="369332"/>
          </a:xfrm>
          <a:prstGeom prst="rect">
            <a:avLst/>
          </a:prstGeom>
          <a:noFill/>
        </p:spPr>
        <p:txBody>
          <a:bodyPr wrap="square" rtlCol="0">
            <a:spAutoFit/>
          </a:bodyPr>
          <a:lstStyle/>
          <a:p>
            <a:pPr algn="ctr"/>
            <a:r>
              <a:rPr lang="de-DE" b="1" u="sng" dirty="0"/>
              <a:t>Typische Konstellationen bei Anlegerklagen </a:t>
            </a:r>
          </a:p>
        </p:txBody>
      </p:sp>
    </p:spTree>
    <p:extLst>
      <p:ext uri="{BB962C8B-B14F-4D97-AF65-F5344CB8AC3E}">
        <p14:creationId xmlns:p14="http://schemas.microsoft.com/office/powerpoint/2010/main" val="2691302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7E0615D-B83F-43F8-B28B-5515C3E23FAA}"/>
              </a:ext>
            </a:extLst>
          </p:cNvPr>
          <p:cNvSpPr/>
          <p:nvPr/>
        </p:nvSpPr>
        <p:spPr>
          <a:xfrm>
            <a:off x="754093" y="2636912"/>
            <a:ext cx="7704856" cy="1200329"/>
          </a:xfrm>
          <a:prstGeom prst="rect">
            <a:avLst/>
          </a:prstGeom>
        </p:spPr>
        <p:txBody>
          <a:bodyPr wrap="square">
            <a:spAutoFit/>
          </a:bodyPr>
          <a:lstStyle/>
          <a:p>
            <a:r>
              <a:rPr lang="de-DE" i="1" dirty="0"/>
              <a:t>Der BGH hat bezüglich des Inhaltes des Anspruches aus § 826 BGB entschieden, dass ein getäuschter Anleger grundsätzlich Naturalrestitution in Form der Erstattung des gezahlten Kaufpreises gegen Übertragung der erworbenen Aktien (…) beanspruchen darf.</a:t>
            </a:r>
            <a:endParaRPr lang="en-GB" i="1" dirty="0"/>
          </a:p>
        </p:txBody>
      </p:sp>
      <p:sp>
        <p:nvSpPr>
          <p:cNvPr id="4" name="Textfeld 3">
            <a:extLst>
              <a:ext uri="{FF2B5EF4-FFF2-40B4-BE49-F238E27FC236}">
                <a16:creationId xmlns:a16="http://schemas.microsoft.com/office/drawing/2014/main" id="{9CC62A29-AABB-41C9-8F26-A8EDFCFDB9F0}"/>
              </a:ext>
            </a:extLst>
          </p:cNvPr>
          <p:cNvSpPr txBox="1"/>
          <p:nvPr/>
        </p:nvSpPr>
        <p:spPr>
          <a:xfrm>
            <a:off x="755576" y="908720"/>
            <a:ext cx="7488832" cy="369332"/>
          </a:xfrm>
          <a:prstGeom prst="rect">
            <a:avLst/>
          </a:prstGeom>
          <a:noFill/>
        </p:spPr>
        <p:txBody>
          <a:bodyPr wrap="square" rtlCol="0">
            <a:spAutoFit/>
          </a:bodyPr>
          <a:lstStyle/>
          <a:p>
            <a:r>
              <a:rPr lang="en-GB" dirty="0"/>
              <a:t>BGH EMTV v. 09.05.2005 II ZR 287/02</a:t>
            </a:r>
          </a:p>
        </p:txBody>
      </p:sp>
      <p:sp>
        <p:nvSpPr>
          <p:cNvPr id="5" name="Textfeld 4">
            <a:extLst>
              <a:ext uri="{FF2B5EF4-FFF2-40B4-BE49-F238E27FC236}">
                <a16:creationId xmlns:a16="http://schemas.microsoft.com/office/drawing/2014/main" id="{C1EAC88A-43EC-4FB4-B096-9C573FA6B15C}"/>
              </a:ext>
            </a:extLst>
          </p:cNvPr>
          <p:cNvSpPr txBox="1"/>
          <p:nvPr/>
        </p:nvSpPr>
        <p:spPr>
          <a:xfrm>
            <a:off x="755576" y="4653136"/>
            <a:ext cx="6264696" cy="1477328"/>
          </a:xfrm>
          <a:prstGeom prst="rect">
            <a:avLst/>
          </a:prstGeom>
          <a:noFill/>
        </p:spPr>
        <p:txBody>
          <a:bodyPr wrap="square" rtlCol="0">
            <a:spAutoFit/>
          </a:bodyPr>
          <a:lstStyle/>
          <a:p>
            <a:r>
              <a:rPr lang="en-GB" b="1" u="sng" dirty="0"/>
              <a:t>Aber:</a:t>
            </a:r>
          </a:p>
          <a:p>
            <a:endParaRPr lang="en-GB" dirty="0"/>
          </a:p>
          <a:p>
            <a:r>
              <a:rPr lang="de-DE" dirty="0"/>
              <a:t>Der BGH weist bereits auf die generell </a:t>
            </a:r>
            <a:r>
              <a:rPr lang="de-DE" b="1" u="sng" dirty="0"/>
              <a:t>Einzelfallabhängigkeit</a:t>
            </a:r>
            <a:r>
              <a:rPr lang="de-DE" dirty="0"/>
              <a:t> der </a:t>
            </a:r>
            <a:r>
              <a:rPr lang="de-DE" b="1" u="sng" dirty="0"/>
              <a:t>Kausalitätsfeststellung</a:t>
            </a:r>
            <a:r>
              <a:rPr lang="de-DE" dirty="0"/>
              <a:t> hin, die im Falle EMTV ausnahmsweise eindeutig war:</a:t>
            </a:r>
          </a:p>
        </p:txBody>
      </p:sp>
      <p:cxnSp>
        <p:nvCxnSpPr>
          <p:cNvPr id="7" name="Gerade Verbindung mit Pfeil 6">
            <a:extLst>
              <a:ext uri="{FF2B5EF4-FFF2-40B4-BE49-F238E27FC236}">
                <a16:creationId xmlns:a16="http://schemas.microsoft.com/office/drawing/2014/main" id="{9AE00729-A23D-42BD-B647-4868248EDC47}"/>
              </a:ext>
            </a:extLst>
          </p:cNvPr>
          <p:cNvCxnSpPr/>
          <p:nvPr/>
        </p:nvCxnSpPr>
        <p:spPr>
          <a:xfrm>
            <a:off x="7380312" y="5517232"/>
            <a:ext cx="136815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490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F1290ED-F5B2-4AAE-B4A3-7634F665CAC9}"/>
              </a:ext>
            </a:extLst>
          </p:cNvPr>
          <p:cNvSpPr txBox="1"/>
          <p:nvPr/>
        </p:nvSpPr>
        <p:spPr>
          <a:xfrm>
            <a:off x="755576" y="2060848"/>
            <a:ext cx="8136904" cy="2585323"/>
          </a:xfrm>
          <a:prstGeom prst="rect">
            <a:avLst/>
          </a:prstGeom>
          <a:noFill/>
        </p:spPr>
        <p:txBody>
          <a:bodyPr wrap="square" rtlCol="0">
            <a:spAutoFit/>
          </a:bodyPr>
          <a:lstStyle/>
          <a:p>
            <a:pPr algn="just"/>
            <a:r>
              <a:rPr lang="de-DE" i="1" dirty="0"/>
              <a:t>Da  es sich  bei  den  Anlageentscheidungen  der  zahlreichen  Kläger  um  individuell  geprägte  Willensentschlüsse  handelt,  die  im  Regelfall  nicht  durch  typisierende Betrachtungsweise  erfaßt  werden  können  (vgl.  zur  grundsätzlichen  Nichtanwendbarkeit  des  Anscheinsbeweises:  </a:t>
            </a:r>
            <a:r>
              <a:rPr lang="de-DE" i="1" dirty="0" err="1"/>
              <a:t>Sen.Urt</a:t>
            </a:r>
            <a:r>
              <a:rPr lang="de-DE" i="1" dirty="0"/>
              <a:t>.  v.  19. Juli  2004  - II ZR 218/03, WM  2004,  1731,  1734 f.  = ZIP  2004,  1599, 1602 ff., </a:t>
            </a:r>
            <a:r>
              <a:rPr lang="de-DE" i="1" dirty="0" err="1"/>
              <a:t>z.V.b</a:t>
            </a:r>
            <a:r>
              <a:rPr lang="de-DE" i="1" dirty="0"/>
              <a:t>.  in  BGHZ  160,  134; II ZR 217/03  aaO  S. 1731  - Infomatec),  </a:t>
            </a:r>
            <a:r>
              <a:rPr lang="de-DE" b="1" i="1" u="sng" dirty="0"/>
              <a:t>eignen  sich  die  Klagen  der  einzelnen Kläger,</a:t>
            </a:r>
            <a:r>
              <a:rPr lang="de-DE" i="1" dirty="0"/>
              <a:t>  auch  wenn  sie  hier  im  Wege  der  Klagehäufung - wenig  zweckmäßig - zu einem Prozeß verbunden sind, </a:t>
            </a:r>
            <a:r>
              <a:rPr lang="de-DE" b="1" i="1" u="sng" dirty="0"/>
              <a:t>grundsätzlich nicht für eine pauschalierende Behandlung wie in einem Massenverfahren.</a:t>
            </a:r>
            <a:endParaRPr lang="en-GB" b="1" i="1" u="sng" dirty="0"/>
          </a:p>
        </p:txBody>
      </p:sp>
    </p:spTree>
    <p:extLst>
      <p:ext uri="{BB962C8B-B14F-4D97-AF65-F5344CB8AC3E}">
        <p14:creationId xmlns:p14="http://schemas.microsoft.com/office/powerpoint/2010/main" val="333975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E8E6090-4490-4AAC-9122-44FF71AD7418}"/>
              </a:ext>
            </a:extLst>
          </p:cNvPr>
          <p:cNvPicPr>
            <a:picLocks noChangeAspect="1"/>
          </p:cNvPicPr>
          <p:nvPr/>
        </p:nvPicPr>
        <p:blipFill>
          <a:blip r:embed="rId2"/>
          <a:stretch>
            <a:fillRect/>
          </a:stretch>
        </p:blipFill>
        <p:spPr>
          <a:xfrm>
            <a:off x="683568" y="980728"/>
            <a:ext cx="8136904" cy="5147469"/>
          </a:xfrm>
          <a:prstGeom prst="rect">
            <a:avLst/>
          </a:prstGeom>
        </p:spPr>
      </p:pic>
    </p:spTree>
    <p:extLst>
      <p:ext uri="{BB962C8B-B14F-4D97-AF65-F5344CB8AC3E}">
        <p14:creationId xmlns:p14="http://schemas.microsoft.com/office/powerpoint/2010/main" val="534583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ACC89BC-D03F-4C0E-8D38-08061BD7BA01}"/>
              </a:ext>
            </a:extLst>
          </p:cNvPr>
          <p:cNvPicPr>
            <a:picLocks noChangeAspect="1"/>
          </p:cNvPicPr>
          <p:nvPr/>
        </p:nvPicPr>
        <p:blipFill>
          <a:blip r:embed="rId2"/>
          <a:stretch>
            <a:fillRect/>
          </a:stretch>
        </p:blipFill>
        <p:spPr>
          <a:xfrm>
            <a:off x="611560" y="1340768"/>
            <a:ext cx="8208912" cy="4344317"/>
          </a:xfrm>
          <a:prstGeom prst="rect">
            <a:avLst/>
          </a:prstGeom>
        </p:spPr>
      </p:pic>
    </p:spTree>
    <p:extLst>
      <p:ext uri="{BB962C8B-B14F-4D97-AF65-F5344CB8AC3E}">
        <p14:creationId xmlns:p14="http://schemas.microsoft.com/office/powerpoint/2010/main" val="395578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BCF7B0C-DA54-475A-BD88-68102AD29FB0}"/>
              </a:ext>
            </a:extLst>
          </p:cNvPr>
          <p:cNvSpPr txBox="1"/>
          <p:nvPr/>
        </p:nvSpPr>
        <p:spPr>
          <a:xfrm>
            <a:off x="827584" y="1988840"/>
            <a:ext cx="7344816" cy="923330"/>
          </a:xfrm>
          <a:prstGeom prst="rect">
            <a:avLst/>
          </a:prstGeom>
          <a:noFill/>
        </p:spPr>
        <p:txBody>
          <a:bodyPr wrap="square" rtlCol="0">
            <a:spAutoFit/>
          </a:bodyPr>
          <a:lstStyle/>
          <a:p>
            <a:pPr lvl="0" algn="just"/>
            <a:r>
              <a:rPr lang="de-DE" b="1" u="sng" dirty="0">
                <a:solidFill>
                  <a:prstClr val="black"/>
                </a:solidFill>
              </a:rPr>
              <a:t>Außerhalb von § 826 BGB besteht für Ad-Hoc-Mitteilungen sogar eine klare  gesetzliche Regelung über die Notwendigkeit einer Einzelfallprüfung für jeden einzelnen Anleger:</a:t>
            </a:r>
            <a:r>
              <a:rPr lang="de-DE" dirty="0">
                <a:solidFill>
                  <a:prstClr val="black"/>
                </a:solidFill>
              </a:rPr>
              <a:t> </a:t>
            </a:r>
          </a:p>
        </p:txBody>
      </p:sp>
      <p:cxnSp>
        <p:nvCxnSpPr>
          <p:cNvPr id="5" name="Gerade Verbindung mit Pfeil 4">
            <a:extLst>
              <a:ext uri="{FF2B5EF4-FFF2-40B4-BE49-F238E27FC236}">
                <a16:creationId xmlns:a16="http://schemas.microsoft.com/office/drawing/2014/main" id="{5AD593A7-972C-4970-82EA-6ECD62B73690}"/>
              </a:ext>
            </a:extLst>
          </p:cNvPr>
          <p:cNvCxnSpPr/>
          <p:nvPr/>
        </p:nvCxnSpPr>
        <p:spPr>
          <a:xfrm>
            <a:off x="1331640" y="4365104"/>
            <a:ext cx="280831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8954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EFE5FB-233F-410C-AEF3-52E4B879A2CB}"/>
              </a:ext>
            </a:extLst>
          </p:cNvPr>
          <p:cNvPicPr>
            <a:picLocks noChangeAspect="1"/>
          </p:cNvPicPr>
          <p:nvPr/>
        </p:nvPicPr>
        <p:blipFill>
          <a:blip r:embed="rId2"/>
          <a:stretch>
            <a:fillRect/>
          </a:stretch>
        </p:blipFill>
        <p:spPr>
          <a:xfrm>
            <a:off x="719572" y="692696"/>
            <a:ext cx="7704856" cy="5472608"/>
          </a:xfrm>
          <a:prstGeom prst="rect">
            <a:avLst/>
          </a:prstGeom>
        </p:spPr>
      </p:pic>
    </p:spTree>
    <p:extLst>
      <p:ext uri="{BB962C8B-B14F-4D97-AF65-F5344CB8AC3E}">
        <p14:creationId xmlns:p14="http://schemas.microsoft.com/office/powerpoint/2010/main" val="168373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7C7D25B-9156-47DB-8323-452336B298FC}"/>
              </a:ext>
            </a:extLst>
          </p:cNvPr>
          <p:cNvSpPr txBox="1"/>
          <p:nvPr/>
        </p:nvSpPr>
        <p:spPr>
          <a:xfrm>
            <a:off x="755576" y="2708920"/>
            <a:ext cx="7848872" cy="1754326"/>
          </a:xfrm>
          <a:prstGeom prst="rect">
            <a:avLst/>
          </a:prstGeom>
          <a:noFill/>
        </p:spPr>
        <p:txBody>
          <a:bodyPr wrap="square" rtlCol="0">
            <a:spAutoFit/>
          </a:bodyPr>
          <a:lstStyle/>
          <a:p>
            <a:pPr algn="just"/>
            <a:r>
              <a:rPr lang="de-DE" dirty="0"/>
              <a:t>Gemäß der §§ 97, 98 (früher § 37 b ff) des Wertpapierhandelsgesetzes (letzte Änderung in Kraft getreten am 21. Juli 2019) wird  ausdrücklich geregelt, dass ein Anspruch auf Schadenersatz </a:t>
            </a:r>
            <a:r>
              <a:rPr lang="de-DE" b="1" u="sng" dirty="0"/>
              <a:t>ausscheidet, wenn der Anleger die Richtigkeit der fehlerhaft erteilten Information kannte</a:t>
            </a:r>
            <a:r>
              <a:rPr lang="de-DE" dirty="0"/>
              <a:t> (§ 98 Abs. 3 WpHG) </a:t>
            </a:r>
            <a:r>
              <a:rPr lang="de-DE" b="1" u="sng" dirty="0"/>
              <a:t>bzw. die Information kannte, deren Erteilung unterlassen wurde</a:t>
            </a:r>
            <a:r>
              <a:rPr lang="de-DE" dirty="0"/>
              <a:t> (§ 97 Abs. 3 WpHG).</a:t>
            </a:r>
          </a:p>
          <a:p>
            <a:pPr algn="just"/>
            <a:endParaRPr lang="de-DE" dirty="0"/>
          </a:p>
        </p:txBody>
      </p:sp>
    </p:spTree>
    <p:extLst>
      <p:ext uri="{BB962C8B-B14F-4D97-AF65-F5344CB8AC3E}">
        <p14:creationId xmlns:p14="http://schemas.microsoft.com/office/powerpoint/2010/main" val="368706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8C9E72-AB05-4EF6-BBBA-6BC9578116AF}"/>
              </a:ext>
            </a:extLst>
          </p:cNvPr>
          <p:cNvSpPr txBox="1"/>
          <p:nvPr/>
        </p:nvSpPr>
        <p:spPr>
          <a:xfrm>
            <a:off x="1043608" y="2828835"/>
            <a:ext cx="7416824" cy="1200329"/>
          </a:xfrm>
          <a:prstGeom prst="rect">
            <a:avLst/>
          </a:prstGeom>
          <a:noFill/>
        </p:spPr>
        <p:txBody>
          <a:bodyPr wrap="square" rtlCol="0">
            <a:spAutoFit/>
          </a:bodyPr>
          <a:lstStyle/>
          <a:p>
            <a:pPr algn="ctr"/>
            <a:r>
              <a:rPr lang="de-DE" b="1" u="sng" dirty="0"/>
              <a:t>Rechtsfragen anlässlich des Dieselskandals aus Sicht der Käufer</a:t>
            </a:r>
          </a:p>
          <a:p>
            <a:pPr algn="ctr"/>
            <a:endParaRPr lang="de-DE" dirty="0"/>
          </a:p>
          <a:p>
            <a:pPr algn="ctr"/>
            <a:r>
              <a:rPr lang="de-DE" dirty="0"/>
              <a:t>(</a:t>
            </a:r>
            <a:r>
              <a:rPr lang="de-DE" i="1" dirty="0"/>
              <a:t>Riehm</a:t>
            </a:r>
            <a:r>
              <a:rPr lang="de-DE" dirty="0"/>
              <a:t>, Deliktischer Schadenersatz in den „Diesel-Abgas-Fällen“ NJW 2019, 1105)</a:t>
            </a:r>
          </a:p>
        </p:txBody>
      </p:sp>
    </p:spTree>
    <p:extLst>
      <p:ext uri="{BB962C8B-B14F-4D97-AF65-F5344CB8AC3E}">
        <p14:creationId xmlns:p14="http://schemas.microsoft.com/office/powerpoint/2010/main" val="249831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52CC7A1-037E-4F3C-AA89-029F5BA1751F}"/>
              </a:ext>
            </a:extLst>
          </p:cNvPr>
          <p:cNvSpPr txBox="1"/>
          <p:nvPr/>
        </p:nvSpPr>
        <p:spPr>
          <a:xfrm>
            <a:off x="827584" y="1443841"/>
            <a:ext cx="7920880" cy="3970318"/>
          </a:xfrm>
          <a:prstGeom prst="rect">
            <a:avLst/>
          </a:prstGeom>
          <a:noFill/>
        </p:spPr>
        <p:txBody>
          <a:bodyPr wrap="square" rtlCol="0">
            <a:spAutoFit/>
          </a:bodyPr>
          <a:lstStyle/>
          <a:p>
            <a:pPr algn="just"/>
            <a:r>
              <a:rPr lang="de-DE" dirty="0"/>
              <a:t>Schadenersatz setzt voraus, dass der Endkunde nachweist, dass er das Fahrzeug in Kenntnis der Umstände </a:t>
            </a:r>
            <a:r>
              <a:rPr lang="de-DE" b="1" u="sng" dirty="0"/>
              <a:t>nicht</a:t>
            </a:r>
            <a:r>
              <a:rPr lang="de-DE" dirty="0"/>
              <a:t> gekauft hätte und es für ihn </a:t>
            </a:r>
            <a:r>
              <a:rPr lang="de-DE" b="1" u="sng" dirty="0"/>
              <a:t>nicht in vollem Umfange brauchbar ist.</a:t>
            </a:r>
          </a:p>
          <a:p>
            <a:pPr algn="just"/>
            <a:endParaRPr lang="de-DE" dirty="0"/>
          </a:p>
          <a:p>
            <a:pPr algn="just"/>
            <a:r>
              <a:rPr lang="de-DE" dirty="0"/>
              <a:t>Tatsächlich sind auch nach Bekanntwerden der Diesel-Manipulation noch weitere Fahrzeuge gekauft worden; zudem liegt faktisch keine Gebrauchseinschränkung vor, weil es bisher nicht zu Fahrverboten gekommen ist</a:t>
            </a:r>
          </a:p>
          <a:p>
            <a:pPr algn="just"/>
            <a:endParaRPr lang="de-DE" dirty="0"/>
          </a:p>
          <a:p>
            <a:pPr algn="just"/>
            <a:r>
              <a:rPr lang="de-DE" dirty="0"/>
              <a:t>Daher erhebliche Zweifel in der Literatur. Jedenfalls besteht erhebliche Einzelfallabhängigkeit:</a:t>
            </a:r>
          </a:p>
          <a:p>
            <a:pPr algn="just"/>
            <a:endParaRPr lang="de-DE" dirty="0"/>
          </a:p>
          <a:p>
            <a:pPr algn="just"/>
            <a:r>
              <a:rPr lang="de-DE" i="1" dirty="0"/>
              <a:t>Riehm</a:t>
            </a:r>
            <a:r>
              <a:rPr lang="de-DE" dirty="0"/>
              <a:t> NJW 2019, 1105; Staudinger/</a:t>
            </a:r>
            <a:r>
              <a:rPr lang="de-DE" i="1" dirty="0"/>
              <a:t>Oechsler</a:t>
            </a:r>
            <a:r>
              <a:rPr lang="de-DE" dirty="0"/>
              <a:t> § 826 BGB Rdnr. 149a; </a:t>
            </a:r>
            <a:r>
              <a:rPr lang="de-DE" i="1" dirty="0"/>
              <a:t>Oechsler</a:t>
            </a:r>
            <a:r>
              <a:rPr lang="de-DE" dirty="0"/>
              <a:t> NJW 2017, 2865.</a:t>
            </a:r>
          </a:p>
          <a:p>
            <a:r>
              <a:rPr lang="en-GB" dirty="0"/>
              <a:t> </a:t>
            </a:r>
          </a:p>
        </p:txBody>
      </p:sp>
    </p:spTree>
    <p:extLst>
      <p:ext uri="{BB962C8B-B14F-4D97-AF65-F5344CB8AC3E}">
        <p14:creationId xmlns:p14="http://schemas.microsoft.com/office/powerpoint/2010/main" val="14588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675F47D-EA96-4E85-8D31-D8E379E629D4}"/>
              </a:ext>
            </a:extLst>
          </p:cNvPr>
          <p:cNvSpPr txBox="1"/>
          <p:nvPr/>
        </p:nvSpPr>
        <p:spPr>
          <a:xfrm>
            <a:off x="611560" y="1556791"/>
            <a:ext cx="7632848" cy="3693319"/>
          </a:xfrm>
          <a:prstGeom prst="rect">
            <a:avLst/>
          </a:prstGeom>
          <a:noFill/>
        </p:spPr>
        <p:txBody>
          <a:bodyPr wrap="square" rtlCol="0">
            <a:spAutoFit/>
          </a:bodyPr>
          <a:lstStyle/>
          <a:p>
            <a:pPr algn="just"/>
            <a:r>
              <a:rPr lang="de-DE" i="1" dirty="0"/>
              <a:t>1. Wer vorsätzlich ein Fahrzeug mit einer unzulässigen, weil die</a:t>
            </a:r>
          </a:p>
          <a:p>
            <a:pPr algn="just"/>
            <a:r>
              <a:rPr lang="de-DE" i="1" dirty="0"/>
              <a:t>Typengenehmigung infrage stellenden Einrichtung (hier</a:t>
            </a:r>
          </a:p>
          <a:p>
            <a:pPr algn="just"/>
            <a:r>
              <a:rPr lang="de-DE" i="1" dirty="0"/>
              <a:t>Abgasrückführungsabschalteinrichtung) in den Verkehr bringt, kann aufgrund sittenwidriger Schädigung nach § 826 BGB Schadensersatz schulden.</a:t>
            </a:r>
          </a:p>
          <a:p>
            <a:pPr algn="just"/>
            <a:endParaRPr lang="de-DE" i="1" dirty="0"/>
          </a:p>
          <a:p>
            <a:pPr algn="just"/>
            <a:r>
              <a:rPr lang="de-DE" i="1" dirty="0"/>
              <a:t>2. Tritt eine juristische Person den vom Kläger dargelegten Indizien für eine</a:t>
            </a:r>
          </a:p>
          <a:p>
            <a:pPr algn="just"/>
            <a:r>
              <a:rPr lang="de-DE" i="1" dirty="0"/>
              <a:t>Kenntnis leitender Angestellte und von Vorständen lediglich mit der Aussage entgegen, dafür lägen keine Erkenntnisse vor, führt dieses Bestreiten mit Nichtwissen zur Geständnisfiktion des § 138 IV ZPO.</a:t>
            </a:r>
          </a:p>
          <a:p>
            <a:pPr algn="just"/>
            <a:r>
              <a:rPr lang="de-DE" i="1" dirty="0"/>
              <a:t> </a:t>
            </a:r>
          </a:p>
          <a:p>
            <a:pPr algn="just"/>
            <a:r>
              <a:rPr lang="de-DE" i="1" dirty="0"/>
              <a:t>3. Als Schaden kommen sowohl die Gefahr der Stilllegung des Fahrzeugs, die mit den Folgen der Nachrüstung verbundenen Aufwände als auch die enttäuschte Erwartung, einen Beitrag zum Umweltschutz zu leisten, in Betracht.</a:t>
            </a:r>
          </a:p>
        </p:txBody>
      </p:sp>
      <p:sp>
        <p:nvSpPr>
          <p:cNvPr id="4" name="Textfeld 3">
            <a:extLst>
              <a:ext uri="{FF2B5EF4-FFF2-40B4-BE49-F238E27FC236}">
                <a16:creationId xmlns:a16="http://schemas.microsoft.com/office/drawing/2014/main" id="{14BA170C-1423-4908-AFE9-0DFA47EFF7A7}"/>
              </a:ext>
            </a:extLst>
          </p:cNvPr>
          <p:cNvSpPr txBox="1"/>
          <p:nvPr/>
        </p:nvSpPr>
        <p:spPr>
          <a:xfrm>
            <a:off x="683568" y="836712"/>
            <a:ext cx="6984776" cy="369332"/>
          </a:xfrm>
          <a:prstGeom prst="rect">
            <a:avLst/>
          </a:prstGeom>
          <a:noFill/>
        </p:spPr>
        <p:txBody>
          <a:bodyPr wrap="square" rtlCol="0">
            <a:spAutoFit/>
          </a:bodyPr>
          <a:lstStyle/>
          <a:p>
            <a:r>
              <a:rPr lang="de-DE" u="sng" dirty="0"/>
              <a:t>OLG Koblenz, Urteil vom 12.6.2019 – 5 U 1318</a:t>
            </a:r>
          </a:p>
        </p:txBody>
      </p:sp>
    </p:spTree>
    <p:extLst>
      <p:ext uri="{BB962C8B-B14F-4D97-AF65-F5344CB8AC3E}">
        <p14:creationId xmlns:p14="http://schemas.microsoft.com/office/powerpoint/2010/main" val="1096459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AD1B9C0-6F6D-40E1-A941-59584828622D}"/>
              </a:ext>
            </a:extLst>
          </p:cNvPr>
          <p:cNvSpPr txBox="1"/>
          <p:nvPr/>
        </p:nvSpPr>
        <p:spPr>
          <a:xfrm>
            <a:off x="971600" y="3244334"/>
            <a:ext cx="7416824" cy="369332"/>
          </a:xfrm>
          <a:prstGeom prst="rect">
            <a:avLst/>
          </a:prstGeom>
          <a:noFill/>
        </p:spPr>
        <p:txBody>
          <a:bodyPr wrap="square" rtlCol="0">
            <a:spAutoFit/>
          </a:bodyPr>
          <a:lstStyle/>
          <a:p>
            <a:pPr algn="ctr"/>
            <a:r>
              <a:rPr lang="de-DE" b="1" dirty="0"/>
              <a:t>Bisherige Praxis zu Musterfeststellungsklagen</a:t>
            </a:r>
            <a:endParaRPr lang="en-GB" dirty="0"/>
          </a:p>
        </p:txBody>
      </p:sp>
    </p:spTree>
    <p:extLst>
      <p:ext uri="{BB962C8B-B14F-4D97-AF65-F5344CB8AC3E}">
        <p14:creationId xmlns:p14="http://schemas.microsoft.com/office/powerpoint/2010/main" val="52112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42FF13D-F7C5-4008-B340-C0E51996492D}"/>
              </a:ext>
            </a:extLst>
          </p:cNvPr>
          <p:cNvSpPr txBox="1"/>
          <p:nvPr/>
        </p:nvSpPr>
        <p:spPr>
          <a:xfrm>
            <a:off x="827584" y="2132856"/>
            <a:ext cx="6696744" cy="3693319"/>
          </a:xfrm>
          <a:prstGeom prst="rect">
            <a:avLst/>
          </a:prstGeom>
          <a:noFill/>
        </p:spPr>
        <p:txBody>
          <a:bodyPr wrap="square" rtlCol="0">
            <a:spAutoFit/>
          </a:bodyPr>
          <a:lstStyle/>
          <a:p>
            <a:pPr algn="just"/>
            <a:r>
              <a:rPr lang="de-DE" b="1" u="sng" dirty="0"/>
              <a:t>1. Schadensersatz dem Grunde nach</a:t>
            </a:r>
          </a:p>
          <a:p>
            <a:pPr algn="just"/>
            <a:endParaRPr lang="de-DE" dirty="0"/>
          </a:p>
          <a:p>
            <a:pPr algn="just"/>
            <a:r>
              <a:rPr lang="de-DE" dirty="0"/>
              <a:t>Es wird festgestellt, dass Käufern von Fahrzeugen der Marken/Hersteller Volkswagen, Audi, Seat und Skoda, die mit</a:t>
            </a:r>
          </a:p>
          <a:p>
            <a:pPr algn="just"/>
            <a:r>
              <a:rPr lang="de-DE" dirty="0"/>
              <a:t>einem Motor der Baureihe mit der internen Werksbezeichnung (…) ausgeliefert wurden (…) gegen die Musterbeklagte dem Grunde nach ein Anspruch auf Schadensersatz zusteht</a:t>
            </a:r>
          </a:p>
          <a:p>
            <a:pPr algn="just"/>
            <a:endParaRPr lang="de-DE" dirty="0"/>
          </a:p>
          <a:p>
            <a:pPr algn="just"/>
            <a:r>
              <a:rPr lang="de-DE" u="sng" dirty="0"/>
              <a:t>Hilfsweise:</a:t>
            </a:r>
          </a:p>
          <a:p>
            <a:pPr algn="just"/>
            <a:endParaRPr lang="de-DE" dirty="0"/>
          </a:p>
          <a:p>
            <a:pPr algn="just"/>
            <a:r>
              <a:rPr lang="de-DE" dirty="0"/>
              <a:t>Es wird festgestellt, dass Käufern (…) ein Anspruch auf Schadenersatz gemäß § 826 BGB zusteht.</a:t>
            </a:r>
          </a:p>
          <a:p>
            <a:pPr algn="just"/>
            <a:endParaRPr lang="en-GB" dirty="0"/>
          </a:p>
        </p:txBody>
      </p:sp>
      <p:sp>
        <p:nvSpPr>
          <p:cNvPr id="5" name="Textfeld 4">
            <a:extLst>
              <a:ext uri="{FF2B5EF4-FFF2-40B4-BE49-F238E27FC236}">
                <a16:creationId xmlns:a16="http://schemas.microsoft.com/office/drawing/2014/main" id="{05C83C3C-9D5C-4826-924C-FCC0A5486A6A}"/>
              </a:ext>
            </a:extLst>
          </p:cNvPr>
          <p:cNvSpPr txBox="1"/>
          <p:nvPr/>
        </p:nvSpPr>
        <p:spPr>
          <a:xfrm>
            <a:off x="755576" y="847159"/>
            <a:ext cx="7920880" cy="923330"/>
          </a:xfrm>
          <a:prstGeom prst="rect">
            <a:avLst/>
          </a:prstGeom>
          <a:noFill/>
        </p:spPr>
        <p:txBody>
          <a:bodyPr wrap="square" rtlCol="0">
            <a:spAutoFit/>
          </a:bodyPr>
          <a:lstStyle/>
          <a:p>
            <a:pPr algn="just"/>
            <a:r>
              <a:rPr lang="de-DE" dirty="0"/>
              <a:t>Bundesverband der Verbraucherzentralen und Verbraucherverbände / VW AG</a:t>
            </a:r>
          </a:p>
          <a:p>
            <a:pPr algn="just"/>
            <a:endParaRPr lang="de-DE" dirty="0"/>
          </a:p>
          <a:p>
            <a:pPr algn="just"/>
            <a:r>
              <a:rPr lang="de-DE" dirty="0"/>
              <a:t>Oberlandesgericht Braunschweig 4 MK 1/18</a:t>
            </a:r>
            <a:endParaRPr lang="en-GB" dirty="0"/>
          </a:p>
        </p:txBody>
      </p:sp>
    </p:spTree>
    <p:extLst>
      <p:ext uri="{BB962C8B-B14F-4D97-AF65-F5344CB8AC3E}">
        <p14:creationId xmlns:p14="http://schemas.microsoft.com/office/powerpoint/2010/main" val="199618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B8A8D35-0865-42A2-AAF9-CDF3CEBC5F0D}"/>
              </a:ext>
            </a:extLst>
          </p:cNvPr>
          <p:cNvSpPr txBox="1"/>
          <p:nvPr/>
        </p:nvSpPr>
        <p:spPr>
          <a:xfrm>
            <a:off x="827584" y="1628800"/>
            <a:ext cx="7776864" cy="3970318"/>
          </a:xfrm>
          <a:prstGeom prst="rect">
            <a:avLst/>
          </a:prstGeom>
          <a:noFill/>
        </p:spPr>
        <p:txBody>
          <a:bodyPr wrap="square" rtlCol="0">
            <a:spAutoFit/>
          </a:bodyPr>
          <a:lstStyle/>
          <a:p>
            <a:r>
              <a:rPr lang="de-DE" dirty="0"/>
              <a:t>Es wird festgestellt, dass die Musterbeklagte (…) vorsätzlich gehandelt hat.</a:t>
            </a:r>
          </a:p>
          <a:p>
            <a:endParaRPr lang="de-DE" dirty="0"/>
          </a:p>
          <a:p>
            <a:r>
              <a:rPr lang="de-DE" dirty="0"/>
              <a:t>Es wird festgestellt, dass der Musterbeklagten das Handeln ihrer Mitarbeiter, Organe und Erfüllungsgehilfen gemäß §§ 31, 166, 831 BGB zuzurechnen ist.</a:t>
            </a:r>
          </a:p>
          <a:p>
            <a:endParaRPr lang="de-DE" dirty="0"/>
          </a:p>
          <a:p>
            <a:r>
              <a:rPr lang="de-DE" dirty="0"/>
              <a:t>Es wird festgestellt, dass § 263 StGB ein Schutzgesetz </a:t>
            </a:r>
            <a:r>
              <a:rPr lang="de-DE" dirty="0" err="1"/>
              <a:t>i.S.d</a:t>
            </a:r>
            <a:r>
              <a:rPr lang="de-DE" dirty="0"/>
              <a:t>. § 823 Abs. 2 BGB ist.</a:t>
            </a:r>
          </a:p>
          <a:p>
            <a:endParaRPr lang="de-DE" dirty="0"/>
          </a:p>
          <a:p>
            <a:r>
              <a:rPr lang="de-DE" dirty="0"/>
              <a:t>Es wird festgestellt, dass die Musterbeklagte aufgrund der Entwicklung und Verwendung einer Software (…) Käufer von diesen Fahrzeugmodellen </a:t>
            </a:r>
            <a:r>
              <a:rPr lang="de-DE" dirty="0" err="1"/>
              <a:t>i.S.d</a:t>
            </a:r>
            <a:r>
              <a:rPr lang="de-DE" dirty="0"/>
              <a:t>. § 263 StGB getäuscht hat.</a:t>
            </a:r>
          </a:p>
          <a:p>
            <a:endParaRPr lang="de-DE" dirty="0"/>
          </a:p>
          <a:p>
            <a:r>
              <a:rPr lang="de-DE" dirty="0"/>
              <a:t>Es wird festgestellt, dass durch die Täuschungshandlungen (…) bei Käufern dieser</a:t>
            </a:r>
          </a:p>
          <a:p>
            <a:r>
              <a:rPr lang="de-DE" dirty="0"/>
              <a:t>Fahrzeugmodelle ein Irrtum </a:t>
            </a:r>
            <a:r>
              <a:rPr lang="de-DE" dirty="0" err="1"/>
              <a:t>i.S.d</a:t>
            </a:r>
            <a:r>
              <a:rPr lang="de-DE" dirty="0"/>
              <a:t>. § 263 StGB erregt wurde.</a:t>
            </a:r>
          </a:p>
          <a:p>
            <a:endParaRPr lang="en-GB" dirty="0"/>
          </a:p>
        </p:txBody>
      </p:sp>
      <p:sp>
        <p:nvSpPr>
          <p:cNvPr id="4" name="Textfeld 3">
            <a:extLst>
              <a:ext uri="{FF2B5EF4-FFF2-40B4-BE49-F238E27FC236}">
                <a16:creationId xmlns:a16="http://schemas.microsoft.com/office/drawing/2014/main" id="{490F0818-B5A3-414E-9E59-88D6FD261AF2}"/>
              </a:ext>
            </a:extLst>
          </p:cNvPr>
          <p:cNvSpPr txBox="1"/>
          <p:nvPr/>
        </p:nvSpPr>
        <p:spPr>
          <a:xfrm>
            <a:off x="827584" y="836712"/>
            <a:ext cx="7776864" cy="369332"/>
          </a:xfrm>
          <a:prstGeom prst="rect">
            <a:avLst/>
          </a:prstGeom>
          <a:noFill/>
        </p:spPr>
        <p:txBody>
          <a:bodyPr wrap="square" rtlCol="0">
            <a:spAutoFit/>
          </a:bodyPr>
          <a:lstStyle/>
          <a:p>
            <a:pPr algn="just"/>
            <a:r>
              <a:rPr lang="en-GB" b="1" u="sng" dirty="0"/>
              <a:t>Weitere Hilfsanträge:</a:t>
            </a:r>
          </a:p>
        </p:txBody>
      </p:sp>
    </p:spTree>
    <p:extLst>
      <p:ext uri="{BB962C8B-B14F-4D97-AF65-F5344CB8AC3E}">
        <p14:creationId xmlns:p14="http://schemas.microsoft.com/office/powerpoint/2010/main" val="63180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A2579B7-7B5C-403D-90EA-CAE0CC7119B3}"/>
              </a:ext>
            </a:extLst>
          </p:cNvPr>
          <p:cNvSpPr txBox="1"/>
          <p:nvPr/>
        </p:nvSpPr>
        <p:spPr>
          <a:xfrm>
            <a:off x="848397" y="1124744"/>
            <a:ext cx="7992888" cy="369332"/>
          </a:xfrm>
          <a:prstGeom prst="rect">
            <a:avLst/>
          </a:prstGeom>
          <a:noFill/>
        </p:spPr>
        <p:txBody>
          <a:bodyPr wrap="square" rtlCol="0">
            <a:spAutoFit/>
          </a:bodyPr>
          <a:lstStyle/>
          <a:p>
            <a:r>
              <a:rPr lang="de-DE" dirty="0"/>
              <a:t>Öffentliche Bekanntmachung der Hinweise des Senates v. 04.07.2019:</a:t>
            </a:r>
          </a:p>
        </p:txBody>
      </p:sp>
      <p:sp>
        <p:nvSpPr>
          <p:cNvPr id="4" name="Textfeld 3">
            <a:extLst>
              <a:ext uri="{FF2B5EF4-FFF2-40B4-BE49-F238E27FC236}">
                <a16:creationId xmlns:a16="http://schemas.microsoft.com/office/drawing/2014/main" id="{6AF159F3-FA55-4DA0-8932-9CE45F702F79}"/>
              </a:ext>
            </a:extLst>
          </p:cNvPr>
          <p:cNvSpPr txBox="1"/>
          <p:nvPr/>
        </p:nvSpPr>
        <p:spPr>
          <a:xfrm>
            <a:off x="785939" y="1772816"/>
            <a:ext cx="7920880" cy="4247317"/>
          </a:xfrm>
          <a:prstGeom prst="rect">
            <a:avLst/>
          </a:prstGeom>
          <a:noFill/>
        </p:spPr>
        <p:txBody>
          <a:bodyPr wrap="square" rtlCol="0">
            <a:spAutoFit/>
          </a:bodyPr>
          <a:lstStyle/>
          <a:p>
            <a:pPr algn="just"/>
            <a:r>
              <a:rPr lang="de-DE" i="1" dirty="0"/>
              <a:t>Der Musterkläger hat mit seiner Klageschrift mehrere Haupt- und Hilfsanträge angekündigt, die auf eine Feststellung des Bestehens von Ansprüchen dem Grunde nach gerichtet sind (…). </a:t>
            </a:r>
            <a:r>
              <a:rPr lang="de-DE" b="1" i="1" u="sng" dirty="0"/>
              <a:t>Nach vorläufiger Einschätzung sind diese Anträge nicht zulässig.</a:t>
            </a:r>
          </a:p>
          <a:p>
            <a:pPr algn="just"/>
            <a:r>
              <a:rPr lang="de-DE" i="1" dirty="0"/>
              <a:t>(…)</a:t>
            </a:r>
          </a:p>
          <a:p>
            <a:pPr algn="just"/>
            <a:r>
              <a:rPr lang="de-DE" i="1" dirty="0"/>
              <a:t>Wäre die Feststellung des Bestehens eines Schadensersatzanspruchs dem Grunde nach im Rahmen des Musterfeststellungsklageverfahrens zulässig, dann wären nicht nur (…) alle anspruchsbegründenden Tatsachen des Anspruchs zu prüfen, sondern auch alle den Anspruchsgrund in vollem Umfang leugnenden Einwendungen sowie alle Einreden, soweit sie zur vollen Klageabweisung führen. </a:t>
            </a:r>
          </a:p>
          <a:p>
            <a:pPr algn="just"/>
            <a:endParaRPr lang="de-DE" i="1" dirty="0"/>
          </a:p>
          <a:p>
            <a:pPr algn="just"/>
            <a:r>
              <a:rPr lang="de-DE" i="1" dirty="0"/>
              <a:t>Folglich ist ein Anspruch als solcher, auch wenn sein Bestehen lediglich dem Grunde nach festgestellt werden soll, kein mögliches Feststellungsziel im Sinne des § 606 Abs. 1 S. 1 ZPO.</a:t>
            </a:r>
          </a:p>
          <a:p>
            <a:pPr algn="just"/>
            <a:endParaRPr lang="de-DE" i="1" dirty="0"/>
          </a:p>
        </p:txBody>
      </p:sp>
    </p:spTree>
    <p:extLst>
      <p:ext uri="{BB962C8B-B14F-4D97-AF65-F5344CB8AC3E}">
        <p14:creationId xmlns:p14="http://schemas.microsoft.com/office/powerpoint/2010/main" val="344939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7544CF6-2E27-447A-B7CD-253E601DE9F4}"/>
              </a:ext>
            </a:extLst>
          </p:cNvPr>
          <p:cNvSpPr/>
          <p:nvPr/>
        </p:nvSpPr>
        <p:spPr>
          <a:xfrm>
            <a:off x="467544" y="1844824"/>
            <a:ext cx="8496944" cy="3416320"/>
          </a:xfrm>
          <a:prstGeom prst="rect">
            <a:avLst/>
          </a:prstGeom>
        </p:spPr>
        <p:txBody>
          <a:bodyPr wrap="square">
            <a:spAutoFit/>
          </a:bodyPr>
          <a:lstStyle/>
          <a:p>
            <a:pPr algn="just"/>
            <a:r>
              <a:rPr lang="de-DE" i="1" dirty="0"/>
              <a:t>Der angekündigte Hilfsantrag soll nach seinem Wortlaut auf das Eingreifen von Zurechnungsnormen abzielen. Ob das Eingreifen von Zurechnungsnormen ein statthaftes Feststellungsziel im Sinne des § 606 Abs. 1 S. 1 ZPO ist, könnte bezweifelt werden, da es sich nicht um eine Voraussetzung für das Bestehen von Ansprüchen handelt.</a:t>
            </a:r>
          </a:p>
          <a:p>
            <a:pPr algn="just"/>
            <a:endParaRPr lang="de-DE" i="1" dirty="0"/>
          </a:p>
          <a:p>
            <a:pPr algn="just"/>
            <a:r>
              <a:rPr lang="de-DE" i="1" dirty="0"/>
              <a:t>(…)</a:t>
            </a:r>
          </a:p>
          <a:p>
            <a:pPr algn="just"/>
            <a:endParaRPr lang="de-DE" i="1" dirty="0"/>
          </a:p>
          <a:p>
            <a:pPr algn="just"/>
            <a:r>
              <a:rPr lang="de-DE" i="1" dirty="0"/>
              <a:t>Da nach der vorläufigen Einschätzung des Senats aber auch Rechtsfragen, von denen eine Vielzahl von Rechtsverhältnissen abhängt, statthaftes Feststellungsziel sein könnten, könnte auch eine isolierte Feststellungsfähigkeit des Eingreifens von Zurechnungsnormen gegeben sein (…).</a:t>
            </a:r>
          </a:p>
          <a:p>
            <a:r>
              <a:rPr lang="de-DE" dirty="0"/>
              <a:t>  </a:t>
            </a:r>
          </a:p>
        </p:txBody>
      </p:sp>
    </p:spTree>
    <p:extLst>
      <p:ext uri="{BB962C8B-B14F-4D97-AF65-F5344CB8AC3E}">
        <p14:creationId xmlns:p14="http://schemas.microsoft.com/office/powerpoint/2010/main" val="33482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E09160E-F37B-4653-8FAE-946B3538E32A}"/>
              </a:ext>
            </a:extLst>
          </p:cNvPr>
          <p:cNvSpPr txBox="1"/>
          <p:nvPr/>
        </p:nvSpPr>
        <p:spPr>
          <a:xfrm>
            <a:off x="971600" y="2564904"/>
            <a:ext cx="7488832" cy="1477328"/>
          </a:xfrm>
          <a:prstGeom prst="rect">
            <a:avLst/>
          </a:prstGeom>
          <a:noFill/>
        </p:spPr>
        <p:txBody>
          <a:bodyPr wrap="square" rtlCol="0">
            <a:spAutoFit/>
          </a:bodyPr>
          <a:lstStyle/>
          <a:p>
            <a:pPr algn="ctr"/>
            <a:r>
              <a:rPr lang="de-DE" b="1" u="sng" dirty="0"/>
              <a:t>Zwischenfazit:</a:t>
            </a:r>
          </a:p>
          <a:p>
            <a:pPr algn="just"/>
            <a:endParaRPr lang="de-DE" dirty="0"/>
          </a:p>
          <a:p>
            <a:pPr algn="just"/>
            <a:r>
              <a:rPr lang="de-DE" dirty="0"/>
              <a:t>Erhebliche Rechtsunsicherheit (auch auf Seiten der Gerichte)</a:t>
            </a:r>
          </a:p>
          <a:p>
            <a:pPr algn="just"/>
            <a:endParaRPr lang="de-DE" dirty="0"/>
          </a:p>
          <a:p>
            <a:pPr algn="just"/>
            <a:r>
              <a:rPr lang="de-DE" dirty="0"/>
              <a:t>Resultat der Systemfremdheit von Kollektivansprüchen</a:t>
            </a:r>
          </a:p>
        </p:txBody>
      </p:sp>
    </p:spTree>
    <p:extLst>
      <p:ext uri="{BB962C8B-B14F-4D97-AF65-F5344CB8AC3E}">
        <p14:creationId xmlns:p14="http://schemas.microsoft.com/office/powerpoint/2010/main" val="6123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3F5B61E-FD26-4D38-89E6-62AAB69708BF}"/>
              </a:ext>
            </a:extLst>
          </p:cNvPr>
          <p:cNvPicPr>
            <a:picLocks noChangeAspect="1"/>
          </p:cNvPicPr>
          <p:nvPr/>
        </p:nvPicPr>
        <p:blipFill>
          <a:blip r:embed="rId2"/>
          <a:stretch>
            <a:fillRect/>
          </a:stretch>
        </p:blipFill>
        <p:spPr>
          <a:xfrm>
            <a:off x="323528" y="764704"/>
            <a:ext cx="8424936" cy="5472608"/>
          </a:xfrm>
          <a:prstGeom prst="rect">
            <a:avLst/>
          </a:prstGeom>
        </p:spPr>
      </p:pic>
    </p:spTree>
    <p:extLst>
      <p:ext uri="{BB962C8B-B14F-4D97-AF65-F5344CB8AC3E}">
        <p14:creationId xmlns:p14="http://schemas.microsoft.com/office/powerpoint/2010/main" val="3746935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78DDDEA-2BDA-4563-B9B8-2D027BB26D4C}"/>
              </a:ext>
            </a:extLst>
          </p:cNvPr>
          <p:cNvSpPr txBox="1"/>
          <p:nvPr/>
        </p:nvSpPr>
        <p:spPr>
          <a:xfrm>
            <a:off x="755576" y="2348880"/>
            <a:ext cx="7776864" cy="1477328"/>
          </a:xfrm>
          <a:prstGeom prst="rect">
            <a:avLst/>
          </a:prstGeom>
          <a:noFill/>
        </p:spPr>
        <p:txBody>
          <a:bodyPr wrap="square" rtlCol="0">
            <a:spAutoFit/>
          </a:bodyPr>
          <a:lstStyle/>
          <a:p>
            <a:pPr lvl="0" algn="ctr"/>
            <a:r>
              <a:rPr lang="de-DE" b="1" dirty="0">
                <a:solidFill>
                  <a:prstClr val="black"/>
                </a:solidFill>
                <a:latin typeface="Arial" panose="020B0604020202020204" pitchFamily="34" charset="0"/>
                <a:cs typeface="Arial" panose="020B0604020202020204" pitchFamily="34" charset="0"/>
              </a:rPr>
              <a:t>II.</a:t>
            </a:r>
          </a:p>
          <a:p>
            <a:pPr lvl="0" algn="ctr"/>
            <a:endParaRPr lang="de-DE" b="1" dirty="0">
              <a:solidFill>
                <a:prstClr val="black"/>
              </a:solidFill>
              <a:latin typeface="Arial" panose="020B0604020202020204" pitchFamily="34" charset="0"/>
              <a:cs typeface="Arial" panose="020B0604020202020204" pitchFamily="34" charset="0"/>
            </a:endParaRPr>
          </a:p>
          <a:p>
            <a:pPr lvl="0" algn="ctr"/>
            <a:endParaRPr lang="de-DE" b="1" dirty="0">
              <a:solidFill>
                <a:prstClr val="black"/>
              </a:solidFill>
              <a:latin typeface="Arial" panose="020B0604020202020204" pitchFamily="34" charset="0"/>
              <a:cs typeface="Arial" panose="020B0604020202020204" pitchFamily="34" charset="0"/>
            </a:endParaRPr>
          </a:p>
          <a:p>
            <a:pPr lvl="0" algn="ctr"/>
            <a:r>
              <a:rPr lang="de-DE" b="1" dirty="0">
                <a:solidFill>
                  <a:prstClr val="black"/>
                </a:solidFill>
                <a:latin typeface="Arial" panose="020B0604020202020204" pitchFamily="34" charset="0"/>
                <a:cs typeface="Arial" panose="020B0604020202020204" pitchFamily="34" charset="0"/>
              </a:rPr>
              <a:t>Bekanntmachung und Anmeldung von Ansprüchen</a:t>
            </a:r>
          </a:p>
          <a:p>
            <a:pPr lvl="0" algn="ctr"/>
            <a:r>
              <a:rPr lang="de-DE" b="1" dirty="0">
                <a:solidFill>
                  <a:prstClr val="black"/>
                </a:solidFill>
                <a:latin typeface="Arial" panose="020B0604020202020204" pitchFamily="34" charset="0"/>
                <a:cs typeface="Arial" panose="020B0604020202020204" pitchFamily="34" charset="0"/>
              </a:rPr>
              <a:t>(§§ 607, 608 ZPO)</a:t>
            </a:r>
          </a:p>
        </p:txBody>
      </p:sp>
    </p:spTree>
    <p:extLst>
      <p:ext uri="{BB962C8B-B14F-4D97-AF65-F5344CB8AC3E}">
        <p14:creationId xmlns:p14="http://schemas.microsoft.com/office/powerpoint/2010/main" val="21634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1244026-73DA-40F2-A2C8-2760C3FF2FD8}"/>
              </a:ext>
            </a:extLst>
          </p:cNvPr>
          <p:cNvSpPr txBox="1"/>
          <p:nvPr/>
        </p:nvSpPr>
        <p:spPr>
          <a:xfrm>
            <a:off x="899592" y="1412776"/>
            <a:ext cx="6984776" cy="4247317"/>
          </a:xfrm>
          <a:prstGeom prst="rect">
            <a:avLst/>
          </a:prstGeom>
          <a:noFill/>
        </p:spPr>
        <p:txBody>
          <a:bodyPr wrap="square" rtlCol="0">
            <a:spAutoFit/>
          </a:bodyPr>
          <a:lstStyle/>
          <a:p>
            <a:pPr algn="just"/>
            <a:r>
              <a:rPr lang="de-DE" dirty="0"/>
              <a:t>Bis zum Ablauf des Tages vor Beginn der mündlichen Verhandlung ist die Anmeldung zulässig.</a:t>
            </a:r>
          </a:p>
          <a:p>
            <a:pPr algn="just"/>
            <a:endParaRPr lang="de-DE" dirty="0"/>
          </a:p>
          <a:p>
            <a:pPr algn="just"/>
            <a:r>
              <a:rPr lang="de-DE" u="sng" dirty="0"/>
              <a:t>Keine hohen Anforderungen</a:t>
            </a:r>
          </a:p>
          <a:p>
            <a:pPr algn="just"/>
            <a:endParaRPr lang="de-DE" dirty="0"/>
          </a:p>
          <a:p>
            <a:pPr marL="285750" indent="-285750" algn="just">
              <a:buFontTx/>
              <a:buChar char="-"/>
            </a:pPr>
            <a:r>
              <a:rPr lang="de-DE" dirty="0"/>
              <a:t>Gegenstand und Grund des Anspruches oder Rechtsverhältnisses des Verbrauchers </a:t>
            </a:r>
          </a:p>
          <a:p>
            <a:pPr marL="285750" indent="-285750" algn="just">
              <a:buFontTx/>
              <a:buChar char="-"/>
            </a:pPr>
            <a:endParaRPr lang="de-DE" dirty="0"/>
          </a:p>
          <a:p>
            <a:pPr marL="285750" indent="-285750" algn="just">
              <a:buFontTx/>
              <a:buChar char="-"/>
            </a:pPr>
            <a:r>
              <a:rPr lang="de-DE" dirty="0"/>
              <a:t>Versicherung der Richtigkeit und Vollständigkeit der Angaben</a:t>
            </a:r>
          </a:p>
          <a:p>
            <a:pPr marL="285750" indent="-285750" algn="just">
              <a:buFontTx/>
              <a:buChar char="-"/>
            </a:pPr>
            <a:endParaRPr lang="de-DE" dirty="0"/>
          </a:p>
          <a:p>
            <a:pPr marL="285750" indent="-285750" algn="just">
              <a:buFontTx/>
              <a:buChar char="-"/>
            </a:pPr>
            <a:r>
              <a:rPr lang="de-DE" dirty="0"/>
              <a:t>Weil über jeden Anspruch ohnehin individuell in einem Anschlussverfahren zu entscheiden ist, muss keine gesonderte Prüfung erfolgen</a:t>
            </a:r>
          </a:p>
          <a:p>
            <a:pPr marL="285750" indent="-285750" algn="just">
              <a:buFontTx/>
              <a:buChar char="-"/>
            </a:pPr>
            <a:endParaRPr lang="de-DE" dirty="0"/>
          </a:p>
          <a:p>
            <a:pPr marL="285750" indent="-285750" algn="just">
              <a:buFontTx/>
              <a:buChar char="-"/>
            </a:pPr>
            <a:r>
              <a:rPr lang="de-DE" dirty="0"/>
              <a:t>Verbraucher soll gerade keinen RA beiziehen müssen </a:t>
            </a:r>
          </a:p>
        </p:txBody>
      </p:sp>
    </p:spTree>
    <p:extLst>
      <p:ext uri="{BB962C8B-B14F-4D97-AF65-F5344CB8AC3E}">
        <p14:creationId xmlns:p14="http://schemas.microsoft.com/office/powerpoint/2010/main" val="1391327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78DDDEA-2BDA-4563-B9B8-2D027BB26D4C}"/>
              </a:ext>
            </a:extLst>
          </p:cNvPr>
          <p:cNvSpPr txBox="1"/>
          <p:nvPr/>
        </p:nvSpPr>
        <p:spPr>
          <a:xfrm>
            <a:off x="755576" y="2492896"/>
            <a:ext cx="77768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III.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r>
              <a:rPr lang="de-DE" b="1" dirty="0">
                <a:solidFill>
                  <a:prstClr val="black"/>
                </a:solidFill>
                <a:latin typeface="Arial" panose="020B0604020202020204" pitchFamily="34" charset="0"/>
                <a:cs typeface="Arial" panose="020B0604020202020204" pitchFamily="34" charset="0"/>
              </a:rPr>
              <a:t>Vergleich und Bindungswirkung des Musterfeststellungsurteils</a:t>
            </a:r>
          </a:p>
          <a:p>
            <a:pPr lvl="0" algn="ctr"/>
            <a:r>
              <a:rPr lang="de-DE" b="1" dirty="0">
                <a:solidFill>
                  <a:prstClr val="black"/>
                </a:solidFill>
                <a:latin typeface="Arial" panose="020B0604020202020204" pitchFamily="34" charset="0"/>
                <a:cs typeface="Arial" panose="020B0604020202020204" pitchFamily="34" charset="0"/>
              </a:rPr>
              <a:t>(§§ 611, 613 ZPO)</a:t>
            </a:r>
          </a:p>
        </p:txBody>
      </p:sp>
    </p:spTree>
    <p:extLst>
      <p:ext uri="{BB962C8B-B14F-4D97-AF65-F5344CB8AC3E}">
        <p14:creationId xmlns:p14="http://schemas.microsoft.com/office/powerpoint/2010/main" val="2691181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CFC60A4-6707-405C-A76C-7CD2F010BF1B}"/>
              </a:ext>
            </a:extLst>
          </p:cNvPr>
          <p:cNvSpPr txBox="1"/>
          <p:nvPr/>
        </p:nvSpPr>
        <p:spPr>
          <a:xfrm>
            <a:off x="759008" y="1844824"/>
            <a:ext cx="7920880" cy="3416320"/>
          </a:xfrm>
          <a:prstGeom prst="rect">
            <a:avLst/>
          </a:prstGeom>
          <a:noFill/>
        </p:spPr>
        <p:txBody>
          <a:bodyPr wrap="square" rtlCol="0">
            <a:spAutoFit/>
          </a:bodyPr>
          <a:lstStyle/>
          <a:p>
            <a:pPr algn="just"/>
            <a:r>
              <a:rPr lang="de-DE" dirty="0"/>
              <a:t>Vergleich ist mit Zustimmung des Gerichtes zulässig und entfaltet Wirkung für und gegen die teilnehmenden Verbraucher, § 611 Abs. 1 ZPO.</a:t>
            </a:r>
          </a:p>
          <a:p>
            <a:pPr algn="just"/>
            <a:endParaRPr lang="de-DE" dirty="0"/>
          </a:p>
          <a:p>
            <a:pPr algn="just"/>
            <a:r>
              <a:rPr lang="de-DE" dirty="0"/>
              <a:t>Daher Opt-Out Recht innerhalb eines Monates nach Zustellung (§ 611 Abs. 4 ZPO)</a:t>
            </a:r>
          </a:p>
          <a:p>
            <a:pPr algn="just"/>
            <a:endParaRPr lang="de-DE" dirty="0"/>
          </a:p>
          <a:p>
            <a:pPr algn="just"/>
            <a:r>
              <a:rPr lang="de-DE" dirty="0"/>
              <a:t>Vergleich wird nur wirksam, wenn weniger als 30 Prozent den Austritt erklären,</a:t>
            </a:r>
          </a:p>
          <a:p>
            <a:pPr algn="just"/>
            <a:r>
              <a:rPr lang="de-DE" dirty="0"/>
              <a:t>§ 611 Abs. 5 ZPO.</a:t>
            </a:r>
          </a:p>
          <a:p>
            <a:pPr algn="just"/>
            <a:endParaRPr lang="de-DE" dirty="0"/>
          </a:p>
          <a:p>
            <a:pPr algn="just"/>
            <a:endParaRPr lang="de-DE" dirty="0"/>
          </a:p>
          <a:p>
            <a:pPr algn="just"/>
            <a:r>
              <a:rPr lang="de-DE" dirty="0"/>
              <a:t>Wohl eher selten, da Unternehmen kaum Interesse daran haben werden.</a:t>
            </a:r>
          </a:p>
          <a:p>
            <a:pPr algn="just"/>
            <a:endParaRPr lang="de-DE" dirty="0"/>
          </a:p>
          <a:p>
            <a:pPr algn="just"/>
            <a:r>
              <a:rPr lang="de-DE" dirty="0"/>
              <a:t>Praxis bleibt abzuwarten</a:t>
            </a:r>
          </a:p>
        </p:txBody>
      </p:sp>
    </p:spTree>
    <p:extLst>
      <p:ext uri="{BB962C8B-B14F-4D97-AF65-F5344CB8AC3E}">
        <p14:creationId xmlns:p14="http://schemas.microsoft.com/office/powerpoint/2010/main" val="408398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78DDDEA-2BDA-4563-B9B8-2D027BB26D4C}"/>
              </a:ext>
            </a:extLst>
          </p:cNvPr>
          <p:cNvSpPr txBox="1"/>
          <p:nvPr/>
        </p:nvSpPr>
        <p:spPr>
          <a:xfrm>
            <a:off x="755576" y="2492896"/>
            <a:ext cx="77768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r>
              <a:rPr lang="de-DE" b="1" dirty="0">
                <a:solidFill>
                  <a:prstClr val="black"/>
                </a:solidFill>
                <a:latin typeface="Arial" panose="020B0604020202020204" pitchFamily="34" charset="0"/>
                <a:cs typeface="Arial" panose="020B0604020202020204" pitchFamily="34" charset="0"/>
              </a:rPr>
              <a:t>Verhältnis zu weiteren Rechtsbehelfen für Masseverfahren, insbesondere KapMuG und Ausblick auf weitere Entwicklungen</a:t>
            </a:r>
          </a:p>
        </p:txBody>
      </p:sp>
    </p:spTree>
    <p:extLst>
      <p:ext uri="{BB962C8B-B14F-4D97-AF65-F5344CB8AC3E}">
        <p14:creationId xmlns:p14="http://schemas.microsoft.com/office/powerpoint/2010/main" val="3370670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5C1E00D-A50F-4AC0-8B6D-188E1ABA5F04}"/>
              </a:ext>
            </a:extLst>
          </p:cNvPr>
          <p:cNvSpPr txBox="1"/>
          <p:nvPr/>
        </p:nvSpPr>
        <p:spPr>
          <a:xfrm>
            <a:off x="755576" y="836712"/>
            <a:ext cx="7416824" cy="5078313"/>
          </a:xfrm>
          <a:prstGeom prst="rect">
            <a:avLst/>
          </a:prstGeom>
          <a:noFill/>
        </p:spPr>
        <p:txBody>
          <a:bodyPr wrap="square" rtlCol="0">
            <a:spAutoFit/>
          </a:bodyPr>
          <a:lstStyle/>
          <a:p>
            <a:pPr algn="just"/>
            <a:r>
              <a:rPr lang="de-DE" dirty="0"/>
              <a:t>KapMuG ursprünglich von 2005 – 31.12.2012</a:t>
            </a:r>
          </a:p>
          <a:p>
            <a:pPr algn="just"/>
            <a:endParaRPr lang="de-DE" dirty="0"/>
          </a:p>
          <a:p>
            <a:pPr algn="just"/>
            <a:r>
              <a:rPr lang="de-DE" dirty="0"/>
              <a:t>Dann neu In-Kraft getreten – derzeitig befristet bis zum 31.12.2020</a:t>
            </a:r>
          </a:p>
          <a:p>
            <a:pPr algn="just"/>
            <a:endParaRPr lang="de-DE" dirty="0"/>
          </a:p>
          <a:p>
            <a:pPr algn="just"/>
            <a:r>
              <a:rPr lang="de-DE" dirty="0"/>
              <a:t>KapMuG speziell für Schadenersatzansprüche in Zusammenhang mit öffentlicher Kapitalmarktinformation – aber Musterfeststellungsklage ist auch für geschädigte Kapitalanleger zulässig</a:t>
            </a:r>
          </a:p>
          <a:p>
            <a:pPr algn="just"/>
            <a:endParaRPr lang="de-DE" dirty="0"/>
          </a:p>
          <a:p>
            <a:pPr algn="just"/>
            <a:r>
              <a:rPr lang="de-DE" u="sng" dirty="0"/>
              <a:t>Anderer Mechanismus:</a:t>
            </a:r>
          </a:p>
          <a:p>
            <a:pPr algn="just"/>
            <a:endParaRPr lang="de-DE" dirty="0"/>
          </a:p>
          <a:p>
            <a:pPr algn="just"/>
            <a:r>
              <a:rPr lang="de-DE" dirty="0"/>
              <a:t>Bei KapMuG klagt der Geschädigte selbst (kein Verband)</a:t>
            </a:r>
          </a:p>
          <a:p>
            <a:pPr algn="just"/>
            <a:endParaRPr lang="de-DE" dirty="0"/>
          </a:p>
          <a:p>
            <a:pPr algn="just"/>
            <a:r>
              <a:rPr lang="de-DE" dirty="0"/>
              <a:t>Wenn mindestens 10 Klagen eingereicht wurden und die Parteien einen Musterverfahrensantrag stellen, wird einer zum Musterkläger ernannt, die andern ausgesetzt (Möglichkeit der Einflussnahme durch die anderen Kläger wie Streithelfer ist gegeben) </a:t>
            </a:r>
          </a:p>
          <a:p>
            <a:pPr algn="just"/>
            <a:endParaRPr lang="de-DE" dirty="0"/>
          </a:p>
          <a:p>
            <a:pPr algn="just"/>
            <a:r>
              <a:rPr lang="de-DE" dirty="0"/>
              <a:t>Nach Abschluss des Musterverfahrens Weiterführung der Individualprozesse</a:t>
            </a:r>
            <a:endParaRPr lang="en-GB" dirty="0"/>
          </a:p>
        </p:txBody>
      </p:sp>
    </p:spTree>
    <p:extLst>
      <p:ext uri="{BB962C8B-B14F-4D97-AF65-F5344CB8AC3E}">
        <p14:creationId xmlns:p14="http://schemas.microsoft.com/office/powerpoint/2010/main" val="2293664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07D304E-A66C-40FB-B99B-2B18023CD529}"/>
              </a:ext>
            </a:extLst>
          </p:cNvPr>
          <p:cNvSpPr txBox="1"/>
          <p:nvPr/>
        </p:nvSpPr>
        <p:spPr>
          <a:xfrm>
            <a:off x="971600" y="2348880"/>
            <a:ext cx="7344816" cy="2308324"/>
          </a:xfrm>
          <a:prstGeom prst="rect">
            <a:avLst/>
          </a:prstGeom>
          <a:noFill/>
        </p:spPr>
        <p:txBody>
          <a:bodyPr wrap="square" rtlCol="0">
            <a:spAutoFit/>
          </a:bodyPr>
          <a:lstStyle/>
          <a:p>
            <a:pPr algn="just"/>
            <a:r>
              <a:rPr lang="de-DE" dirty="0"/>
              <a:t>Richtlinienvorschlag des Europäischen Parlaments und des Rates v. 01.04.2018 (2018/0089) sieht ausdrücklich vor, dass generell eine Verbandsklage auf Schadenersatz zulässig sein soll und nur in Ausnahmefällen eine Feststellung erlaubt werden soll, wenn sich “die Quantifizierung der individuellen Ansprüche komplex gestaltet”.</a:t>
            </a:r>
          </a:p>
          <a:p>
            <a:pPr algn="just"/>
            <a:endParaRPr lang="de-DE" dirty="0"/>
          </a:p>
          <a:p>
            <a:pPr algn="just"/>
            <a:r>
              <a:rPr lang="de-DE" dirty="0"/>
              <a:t>Bisher nicht verbindlich – kann derzeitige Musterfeststellungsklage tangieren</a:t>
            </a:r>
          </a:p>
          <a:p>
            <a:pPr algn="just"/>
            <a:r>
              <a:rPr lang="de-DE" dirty="0"/>
              <a:t> </a:t>
            </a:r>
          </a:p>
        </p:txBody>
      </p:sp>
    </p:spTree>
    <p:extLst>
      <p:ext uri="{BB962C8B-B14F-4D97-AF65-F5344CB8AC3E}">
        <p14:creationId xmlns:p14="http://schemas.microsoft.com/office/powerpoint/2010/main" val="2065821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78DDDEA-2BDA-4563-B9B8-2D027BB26D4C}"/>
              </a:ext>
            </a:extLst>
          </p:cNvPr>
          <p:cNvSpPr txBox="1"/>
          <p:nvPr/>
        </p:nvSpPr>
        <p:spPr>
          <a:xfrm>
            <a:off x="827584" y="2708920"/>
            <a:ext cx="77768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Fazit / Auswirkungen auf Organhaftung?</a:t>
            </a:r>
          </a:p>
        </p:txBody>
      </p:sp>
    </p:spTree>
    <p:extLst>
      <p:ext uri="{BB962C8B-B14F-4D97-AF65-F5344CB8AC3E}">
        <p14:creationId xmlns:p14="http://schemas.microsoft.com/office/powerpoint/2010/main" val="414557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081C147-4B5C-4CF7-B989-78D8A6E98E43}"/>
              </a:ext>
            </a:extLst>
          </p:cNvPr>
          <p:cNvPicPr>
            <a:picLocks noChangeAspect="1"/>
          </p:cNvPicPr>
          <p:nvPr/>
        </p:nvPicPr>
        <p:blipFill>
          <a:blip r:embed="rId2"/>
          <a:stretch>
            <a:fillRect/>
          </a:stretch>
        </p:blipFill>
        <p:spPr>
          <a:xfrm>
            <a:off x="407887" y="2060848"/>
            <a:ext cx="8328223" cy="4171950"/>
          </a:xfrm>
          <a:prstGeom prst="rect">
            <a:avLst/>
          </a:prstGeom>
        </p:spPr>
      </p:pic>
      <p:sp>
        <p:nvSpPr>
          <p:cNvPr id="5" name="Textfeld 4">
            <a:extLst>
              <a:ext uri="{FF2B5EF4-FFF2-40B4-BE49-F238E27FC236}">
                <a16:creationId xmlns:a16="http://schemas.microsoft.com/office/drawing/2014/main" id="{473A14AF-91CD-4275-8DCC-BB844A62CC28}"/>
              </a:ext>
            </a:extLst>
          </p:cNvPr>
          <p:cNvSpPr txBox="1"/>
          <p:nvPr/>
        </p:nvSpPr>
        <p:spPr>
          <a:xfrm>
            <a:off x="539552" y="836712"/>
            <a:ext cx="8196558" cy="923330"/>
          </a:xfrm>
          <a:prstGeom prst="rect">
            <a:avLst/>
          </a:prstGeom>
          <a:noFill/>
        </p:spPr>
        <p:txBody>
          <a:bodyPr wrap="square" rtlCol="0">
            <a:spAutoFit/>
          </a:bodyPr>
          <a:lstStyle/>
          <a:p>
            <a:r>
              <a:rPr lang="en-GB" dirty="0"/>
              <a:t>FAZ v. 07.08.2019</a:t>
            </a:r>
          </a:p>
          <a:p>
            <a:r>
              <a:rPr lang="de-DE" dirty="0"/>
              <a:t>VW-Skandal wird zum Albtraum für Richter und Kläger</a:t>
            </a:r>
          </a:p>
          <a:p>
            <a:r>
              <a:rPr lang="de-DE" dirty="0"/>
              <a:t>Von Corinna </a:t>
            </a:r>
            <a:r>
              <a:rPr lang="de-DE" dirty="0" err="1"/>
              <a:t>Budras</a:t>
            </a:r>
            <a:endParaRPr lang="de-DE" dirty="0"/>
          </a:p>
        </p:txBody>
      </p:sp>
    </p:spTree>
    <p:extLst>
      <p:ext uri="{BB962C8B-B14F-4D97-AF65-F5344CB8AC3E}">
        <p14:creationId xmlns:p14="http://schemas.microsoft.com/office/powerpoint/2010/main" val="26814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A1C11B4-3323-4074-B024-6E87209301EA}"/>
              </a:ext>
            </a:extLst>
          </p:cNvPr>
          <p:cNvSpPr txBox="1"/>
          <p:nvPr/>
        </p:nvSpPr>
        <p:spPr>
          <a:xfrm>
            <a:off x="683568" y="1268760"/>
            <a:ext cx="7416824" cy="4524315"/>
          </a:xfrm>
          <a:prstGeom prst="rect">
            <a:avLst/>
          </a:prstGeom>
          <a:noFill/>
        </p:spPr>
        <p:txBody>
          <a:bodyPr wrap="square" rtlCol="0">
            <a:spAutoFit/>
          </a:bodyPr>
          <a:lstStyle/>
          <a:p>
            <a:endParaRPr lang="en-GB" dirty="0"/>
          </a:p>
          <a:p>
            <a:pPr marL="285750" indent="-285750" algn="just">
              <a:buFontTx/>
              <a:buChar char="-"/>
            </a:pPr>
            <a:r>
              <a:rPr lang="de-DE" b="1" dirty="0">
                <a:latin typeface="Arial" panose="020B0604020202020204" pitchFamily="34" charset="0"/>
                <a:cs typeface="Arial" panose="020B0604020202020204" pitchFamily="34" charset="0"/>
              </a:rPr>
              <a:t>Zweck und Zulässigkeitsvoraussetzungen der Musterfeststellungsklage (§§ 606 ff ZPO) / Spannungsverhältnis zwischen deutschem Haftungsregime und Bedürfnis nach einem Instrument zum Umgang mit Masseverfahren</a:t>
            </a:r>
          </a:p>
          <a:p>
            <a:pPr marL="285750" indent="-285750" algn="just">
              <a:buFontTx/>
              <a:buChar char="-"/>
            </a:pPr>
            <a:endParaRPr lang="de-DE" b="1" dirty="0">
              <a:latin typeface="Arial" panose="020B0604020202020204" pitchFamily="34" charset="0"/>
              <a:cs typeface="Arial" panose="020B0604020202020204" pitchFamily="34" charset="0"/>
            </a:endParaRPr>
          </a:p>
          <a:p>
            <a:pPr marL="285750" indent="-285750" algn="just">
              <a:buFontTx/>
              <a:buChar char="-"/>
            </a:pPr>
            <a:r>
              <a:rPr lang="de-DE" b="1" dirty="0">
                <a:latin typeface="Arial" panose="020B0604020202020204" pitchFamily="34" charset="0"/>
                <a:cs typeface="Arial" panose="020B0604020202020204" pitchFamily="34" charset="0"/>
              </a:rPr>
              <a:t>Bekanntmachung und Anmeldung von Ansprüchen (§§ 607, 608 ZPO)</a:t>
            </a:r>
          </a:p>
          <a:p>
            <a:pPr marL="285750" indent="-285750" algn="just">
              <a:buFontTx/>
              <a:buChar char="-"/>
            </a:pPr>
            <a:endParaRPr lang="de-DE" b="1" dirty="0">
              <a:latin typeface="Arial" panose="020B0604020202020204" pitchFamily="34" charset="0"/>
              <a:cs typeface="Arial" panose="020B0604020202020204" pitchFamily="34" charset="0"/>
            </a:endParaRPr>
          </a:p>
          <a:p>
            <a:pPr marL="285750" indent="-285750" algn="just">
              <a:buFontTx/>
              <a:buChar char="-"/>
            </a:pPr>
            <a:r>
              <a:rPr lang="de-DE" b="1" dirty="0">
                <a:latin typeface="Arial" panose="020B0604020202020204" pitchFamily="34" charset="0"/>
                <a:cs typeface="Arial" panose="020B0604020202020204" pitchFamily="34" charset="0"/>
              </a:rPr>
              <a:t>Vergleich und Bindungswirkung des Musterfeststellungsurteils (§§ 611, 613 ZPO)</a:t>
            </a:r>
          </a:p>
          <a:p>
            <a:pPr marL="285750" indent="-285750" algn="just">
              <a:buFontTx/>
              <a:buChar char="-"/>
            </a:pPr>
            <a:endParaRPr lang="de-DE" b="1" dirty="0">
              <a:latin typeface="Arial" panose="020B0604020202020204" pitchFamily="34" charset="0"/>
              <a:cs typeface="Arial" panose="020B0604020202020204" pitchFamily="34" charset="0"/>
            </a:endParaRPr>
          </a:p>
          <a:p>
            <a:pPr marL="285750" indent="-285750" algn="just">
              <a:buFontTx/>
              <a:buChar char="-"/>
            </a:pPr>
            <a:r>
              <a:rPr lang="de-DE" b="1" dirty="0">
                <a:latin typeface="Arial" panose="020B0604020202020204" pitchFamily="34" charset="0"/>
                <a:cs typeface="Arial" panose="020B0604020202020204" pitchFamily="34" charset="0"/>
              </a:rPr>
              <a:t>Verhältnis zu weiteren Rechtsbehelfen für Masseverfahren, insbesondere KapMuG</a:t>
            </a:r>
          </a:p>
          <a:p>
            <a:pPr marL="285750" indent="-285750" algn="just">
              <a:buFontTx/>
              <a:buChar char="-"/>
            </a:pPr>
            <a:endParaRPr lang="de-DE" b="1" dirty="0">
              <a:latin typeface="Arial" panose="020B0604020202020204" pitchFamily="34" charset="0"/>
              <a:cs typeface="Arial" panose="020B0604020202020204" pitchFamily="34" charset="0"/>
            </a:endParaRPr>
          </a:p>
          <a:p>
            <a:pPr marL="285750" indent="-285750" algn="just">
              <a:buFontTx/>
              <a:buChar char="-"/>
            </a:pPr>
            <a:r>
              <a:rPr lang="de-DE" b="1" dirty="0">
                <a:latin typeface="Arial" panose="020B0604020202020204" pitchFamily="34" charset="0"/>
                <a:cs typeface="Arial" panose="020B0604020202020204" pitchFamily="34" charset="0"/>
              </a:rPr>
              <a:t>Fazit / Präventivwirkung der Organhaftung?</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71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C660630-3C25-495B-8B9B-52B27A418557}"/>
              </a:ext>
            </a:extLst>
          </p:cNvPr>
          <p:cNvSpPr txBox="1"/>
          <p:nvPr/>
        </p:nvSpPr>
        <p:spPr>
          <a:xfrm>
            <a:off x="899592" y="2492896"/>
            <a:ext cx="7632848" cy="1200329"/>
          </a:xfrm>
          <a:prstGeom prst="rect">
            <a:avLst/>
          </a:prstGeom>
          <a:noFill/>
        </p:spPr>
        <p:txBody>
          <a:bodyPr wrap="square" rtlCol="0">
            <a:spAutoFit/>
          </a:bodyPr>
          <a:lstStyle/>
          <a:p>
            <a:pPr algn="ctr"/>
            <a:r>
              <a:rPr lang="de-DE" b="1" dirty="0">
                <a:latin typeface="Arial" panose="020B0604020202020204" pitchFamily="34" charset="0"/>
                <a:cs typeface="Arial" panose="020B0604020202020204" pitchFamily="34" charset="0"/>
              </a:rPr>
              <a:t>I.</a:t>
            </a:r>
          </a:p>
          <a:p>
            <a:pPr algn="ct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Zweck und Zulässigkeitsvoraussetzungen der Musterfeststellungsklage</a:t>
            </a:r>
          </a:p>
        </p:txBody>
      </p:sp>
    </p:spTree>
    <p:extLst>
      <p:ext uri="{BB962C8B-B14F-4D97-AF65-F5344CB8AC3E}">
        <p14:creationId xmlns:p14="http://schemas.microsoft.com/office/powerpoint/2010/main" val="347620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4B76C56-C0B8-41B8-AC83-373D7BAACAA0}"/>
              </a:ext>
            </a:extLst>
          </p:cNvPr>
          <p:cNvSpPr txBox="1"/>
          <p:nvPr/>
        </p:nvSpPr>
        <p:spPr>
          <a:xfrm>
            <a:off x="1187624" y="1052736"/>
            <a:ext cx="6624736" cy="369332"/>
          </a:xfrm>
          <a:prstGeom prst="rect">
            <a:avLst/>
          </a:prstGeom>
          <a:noFill/>
        </p:spPr>
        <p:txBody>
          <a:bodyPr wrap="square" rtlCol="0">
            <a:spAutoFit/>
          </a:bodyPr>
          <a:lstStyle/>
          <a:p>
            <a:r>
              <a:rPr lang="en-GB" dirty="0"/>
              <a:t>Gesetzesbegründung BT Drucks 19/2439 </a:t>
            </a:r>
          </a:p>
        </p:txBody>
      </p:sp>
      <p:pic>
        <p:nvPicPr>
          <p:cNvPr id="5" name="Grafik 4">
            <a:extLst>
              <a:ext uri="{FF2B5EF4-FFF2-40B4-BE49-F238E27FC236}">
                <a16:creationId xmlns:a16="http://schemas.microsoft.com/office/drawing/2014/main" id="{642F08E9-0023-4F7C-BE00-8BBE1C94B34B}"/>
              </a:ext>
            </a:extLst>
          </p:cNvPr>
          <p:cNvPicPr>
            <a:picLocks noChangeAspect="1"/>
          </p:cNvPicPr>
          <p:nvPr/>
        </p:nvPicPr>
        <p:blipFill>
          <a:blip r:embed="rId2"/>
          <a:stretch>
            <a:fillRect/>
          </a:stretch>
        </p:blipFill>
        <p:spPr>
          <a:xfrm>
            <a:off x="827584" y="1556792"/>
            <a:ext cx="6984776" cy="2880320"/>
          </a:xfrm>
          <a:prstGeom prst="rect">
            <a:avLst/>
          </a:prstGeom>
        </p:spPr>
      </p:pic>
    </p:spTree>
    <p:extLst>
      <p:ext uri="{BB962C8B-B14F-4D97-AF65-F5344CB8AC3E}">
        <p14:creationId xmlns:p14="http://schemas.microsoft.com/office/powerpoint/2010/main" val="398461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9743924-7271-4E0E-953B-CA650887493B}"/>
              </a:ext>
            </a:extLst>
          </p:cNvPr>
          <p:cNvSpPr txBox="1"/>
          <p:nvPr/>
        </p:nvSpPr>
        <p:spPr>
          <a:xfrm>
            <a:off x="971600" y="2060848"/>
            <a:ext cx="7488831" cy="2585323"/>
          </a:xfrm>
          <a:prstGeom prst="rect">
            <a:avLst/>
          </a:prstGeom>
          <a:noFill/>
        </p:spPr>
        <p:txBody>
          <a:bodyPr wrap="square" rtlCol="0">
            <a:spAutoFit/>
          </a:bodyPr>
          <a:lstStyle/>
          <a:p>
            <a:pPr algn="ctr"/>
            <a:r>
              <a:rPr lang="de-DE" dirty="0"/>
              <a:t>§ 606 ZPO</a:t>
            </a:r>
          </a:p>
          <a:p>
            <a:endParaRPr lang="de-DE" dirty="0"/>
          </a:p>
          <a:p>
            <a:pPr algn="just"/>
            <a:r>
              <a:rPr lang="de-DE" i="1" dirty="0"/>
              <a:t>Mit der Musterfeststellungsklage können </a:t>
            </a:r>
            <a:r>
              <a:rPr lang="de-DE" b="1" i="1" u="sng" dirty="0"/>
              <a:t>qualifizierte Einrichtungen</a:t>
            </a:r>
            <a:r>
              <a:rPr lang="de-DE" i="1" dirty="0"/>
              <a:t> die </a:t>
            </a:r>
            <a:r>
              <a:rPr lang="de-DE" b="1" i="1" u="sng" dirty="0"/>
              <a:t>Feststellung</a:t>
            </a:r>
            <a:r>
              <a:rPr lang="de-DE" i="1" dirty="0"/>
              <a:t> des Vorliegens oder Nichtvorliegens von tatsächlichen und rechtlichen Voraussetzungen für das Bestehen oder Nichtbestehen von Ansprüchen oder Rechtsverhältnissen (</a:t>
            </a:r>
            <a:r>
              <a:rPr lang="de-DE" b="1" i="1" u="sng" dirty="0"/>
              <a:t>Feststellungsziele</a:t>
            </a:r>
            <a:r>
              <a:rPr lang="de-DE" i="1" dirty="0"/>
              <a:t>) zwischen Verbrauchern und einem Unternehmer </a:t>
            </a:r>
            <a:r>
              <a:rPr lang="de-DE" b="1" i="1" u="sng" dirty="0"/>
              <a:t>begehren.</a:t>
            </a:r>
          </a:p>
          <a:p>
            <a:pPr algn="just"/>
            <a:endParaRPr lang="de-DE" i="1" dirty="0"/>
          </a:p>
          <a:p>
            <a:pPr algn="just"/>
            <a:endParaRPr lang="en-GB" i="1" dirty="0"/>
          </a:p>
        </p:txBody>
      </p:sp>
    </p:spTree>
    <p:extLst>
      <p:ext uri="{BB962C8B-B14F-4D97-AF65-F5344CB8AC3E}">
        <p14:creationId xmlns:p14="http://schemas.microsoft.com/office/powerpoint/2010/main" val="304650835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2452</Words>
  <Application>Microsoft Macintosh PowerPoint</Application>
  <PresentationFormat>Bildschirmpräsentation (4:3)</PresentationFormat>
  <Paragraphs>234</Paragraphs>
  <Slides>47</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47</vt:i4>
      </vt:variant>
    </vt:vector>
  </HeadingPairs>
  <TitlesOfParts>
    <vt:vector size="50" baseType="lpstr">
      <vt:lpstr>Arial</vt:lpstr>
      <vt:lpstr>Calibri</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Microsoft Office User</cp:lastModifiedBy>
  <cp:revision>735</cp:revision>
  <cp:lastPrinted>2019-08-14T08:21:11Z</cp:lastPrinted>
  <dcterms:created xsi:type="dcterms:W3CDTF">2016-10-04T14:16:38Z</dcterms:created>
  <dcterms:modified xsi:type="dcterms:W3CDTF">2019-09-11T07:58:47Z</dcterms:modified>
</cp:coreProperties>
</file>